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56" r:id="rId5"/>
    <p:sldId id="263" r:id="rId6"/>
    <p:sldId id="277" r:id="rId7"/>
    <p:sldId id="278" r:id="rId8"/>
    <p:sldId id="280" r:id="rId9"/>
    <p:sldId id="282" r:id="rId10"/>
    <p:sldId id="279" r:id="rId11"/>
    <p:sldId id="281" r:id="rId12"/>
    <p:sldId id="283" r:id="rId13"/>
    <p:sldId id="28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92"/>
    <p:restoredTop sz="96622" autoAdjust="0"/>
  </p:normalViewPr>
  <p:slideViewPr>
    <p:cSldViewPr snapToGrid="0">
      <p:cViewPr>
        <p:scale>
          <a:sx n="118" d="100"/>
          <a:sy n="118" d="100"/>
        </p:scale>
        <p:origin x="907"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609EBE-0D2C-0F4C-BAF3-12F57F2BF1F2}" type="datetimeFigureOut">
              <a:rPr lang="en-US" smtClean="0"/>
              <a:t>4/2/2023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B6D51-451E-CB48-89CB-2CE2AAEA7312}" type="slidenum">
              <a:rPr lang="en-US" smtClean="0"/>
              <a:t>‹#›</a:t>
            </a:fld>
            <a:endParaRPr lang="en-US"/>
          </a:p>
        </p:txBody>
      </p:sp>
    </p:spTree>
    <p:extLst>
      <p:ext uri="{BB962C8B-B14F-4D97-AF65-F5344CB8AC3E}">
        <p14:creationId xmlns:p14="http://schemas.microsoft.com/office/powerpoint/2010/main" val="3011397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6B6D51-451E-CB48-89CB-2CE2AAEA7312}" type="slidenum">
              <a:rPr lang="en-US" smtClean="0"/>
              <a:t>1</a:t>
            </a:fld>
            <a:endParaRPr lang="en-US"/>
          </a:p>
        </p:txBody>
      </p:sp>
    </p:spTree>
    <p:extLst>
      <p:ext uri="{BB962C8B-B14F-4D97-AF65-F5344CB8AC3E}">
        <p14:creationId xmlns:p14="http://schemas.microsoft.com/office/powerpoint/2010/main" val="3722974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to explain these as they are referenced by nearly every participant as being integral pieces of the LGBTQIA+ community on campus in terms of the three </a:t>
            </a:r>
            <a:r>
              <a:rPr lang="en-US"/>
              <a:t>primary themes</a:t>
            </a:r>
            <a:endParaRPr lang="en-US" dirty="0"/>
          </a:p>
        </p:txBody>
      </p:sp>
      <p:sp>
        <p:nvSpPr>
          <p:cNvPr id="4" name="Slide Number Placeholder 3"/>
          <p:cNvSpPr>
            <a:spLocks noGrp="1"/>
          </p:cNvSpPr>
          <p:nvPr>
            <p:ph type="sldNum" sz="quarter" idx="5"/>
          </p:nvPr>
        </p:nvSpPr>
        <p:spPr/>
        <p:txBody>
          <a:bodyPr/>
          <a:lstStyle/>
          <a:p>
            <a:fld id="{B76B6D51-451E-CB48-89CB-2CE2AAEA7312}" type="slidenum">
              <a:rPr lang="en-US" smtClean="0"/>
              <a:t>5</a:t>
            </a:fld>
            <a:endParaRPr lang="en-US"/>
          </a:p>
        </p:txBody>
      </p:sp>
    </p:spTree>
    <p:extLst>
      <p:ext uri="{BB962C8B-B14F-4D97-AF65-F5344CB8AC3E}">
        <p14:creationId xmlns:p14="http://schemas.microsoft.com/office/powerpoint/2010/main" val="302333423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Dark Formal">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7CA01DE-3911-FF9B-E71E-F48AFDE0F0EC}"/>
              </a:ext>
            </a:extLst>
          </p:cNvPr>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21BF79-7EFA-C72B-C1F3-A43FE202CEF9}"/>
              </a:ext>
            </a:extLst>
          </p:cNvPr>
          <p:cNvSpPr>
            <a:spLocks noGrp="1"/>
          </p:cNvSpPr>
          <p:nvPr>
            <p:ph type="ctrTitle"/>
          </p:nvPr>
        </p:nvSpPr>
        <p:spPr>
          <a:xfrm>
            <a:off x="853440" y="2468623"/>
            <a:ext cx="6405880" cy="2387600"/>
          </a:xfrm>
        </p:spPr>
        <p:txBody>
          <a:bodyPr anchor="b"/>
          <a:lstStyle>
            <a:lvl1pPr algn="l">
              <a:defRPr sz="6000">
                <a:solidFill>
                  <a:schemeClr val="bg1"/>
                </a:solidFill>
                <a:latin typeface="Alt Gothic ATF" panose="020B0603040502040204" pitchFamily="34" charset="77"/>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4163654-C077-E685-FED9-9190B6C49327}"/>
              </a:ext>
            </a:extLst>
          </p:cNvPr>
          <p:cNvSpPr>
            <a:spLocks noGrp="1"/>
          </p:cNvSpPr>
          <p:nvPr>
            <p:ph type="subTitle" idx="1"/>
          </p:nvPr>
        </p:nvSpPr>
        <p:spPr>
          <a:xfrm>
            <a:off x="853440" y="4948298"/>
            <a:ext cx="6405880" cy="969962"/>
          </a:xfrm>
        </p:spPr>
        <p:txBody>
          <a:bodyPr anchor="t"/>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CA998690-16BC-9996-F99A-2052C6AB4A64}"/>
              </a:ext>
            </a:extLst>
          </p:cNvPr>
          <p:cNvSpPr>
            <a:spLocks noGrp="1"/>
          </p:cNvSpPr>
          <p:nvPr>
            <p:ph type="ftr" sz="quarter" idx="11"/>
          </p:nvPr>
        </p:nvSpPr>
        <p:spPr>
          <a:xfrm>
            <a:off x="853440" y="6356350"/>
            <a:ext cx="3205480" cy="365125"/>
          </a:xfrm>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40987EEF-3943-20CE-524B-7CDBFE34D905}"/>
              </a:ext>
            </a:extLst>
          </p:cNvPr>
          <p:cNvSpPr>
            <a:spLocks noGrp="1"/>
          </p:cNvSpPr>
          <p:nvPr>
            <p:ph type="sldNum" sz="quarter" idx="12"/>
          </p:nvPr>
        </p:nvSpPr>
        <p:spPr>
          <a:xfrm>
            <a:off x="4516120" y="6356350"/>
            <a:ext cx="2743200" cy="365125"/>
          </a:xfrm>
        </p:spPr>
        <p:txBody>
          <a:bodyPr/>
          <a:lstStyle>
            <a:lvl1pPr>
              <a:defRPr>
                <a:solidFill>
                  <a:schemeClr val="bg2"/>
                </a:solidFill>
              </a:defRPr>
            </a:lvl1pPr>
          </a:lstStyle>
          <a:p>
            <a:fld id="{0DE87AD3-649D-A844-AF0B-0678849FBBB1}" type="slidenum">
              <a:rPr lang="en-US" smtClean="0"/>
              <a:pPr/>
              <a:t>‹#›</a:t>
            </a:fld>
            <a:endParaRPr lang="en-US" dirty="0"/>
          </a:p>
        </p:txBody>
      </p:sp>
      <p:pic>
        <p:nvPicPr>
          <p:cNvPr id="18" name="Picture 17">
            <a:extLst>
              <a:ext uri="{FF2B5EF4-FFF2-40B4-BE49-F238E27FC236}">
                <a16:creationId xmlns:a16="http://schemas.microsoft.com/office/drawing/2014/main" id="{31387FC2-8141-390A-A716-D4321EC9CB18}"/>
              </a:ext>
            </a:extLst>
          </p:cNvPr>
          <p:cNvPicPr>
            <a:picLocks noChangeAspect="1"/>
          </p:cNvPicPr>
          <p:nvPr userDrawn="1"/>
        </p:nvPicPr>
        <p:blipFill rotWithShape="1">
          <a:blip r:embed="rId2">
            <a:biLevel thresh="25000"/>
            <a:alphaModFix amt="10000"/>
            <a:extLst>
              <a:ext uri="{BEBA8EAE-BF5A-486C-A8C5-ECC9F3942E4B}">
                <a14:imgProps xmlns:a14="http://schemas.microsoft.com/office/drawing/2010/main">
                  <a14:imgLayer r:embed="rId3">
                    <a14:imgEffect>
                      <a14:colorTemperature colorTemp="11500"/>
                    </a14:imgEffect>
                    <a14:imgEffect>
                      <a14:saturation sat="400000"/>
                    </a14:imgEffect>
                  </a14:imgLayer>
                </a14:imgProps>
              </a:ext>
            </a:extLst>
          </a:blip>
          <a:srcRect t="19280" r="18939" b="14524"/>
          <a:stretch/>
        </p:blipFill>
        <p:spPr>
          <a:xfrm>
            <a:off x="7635241" y="0"/>
            <a:ext cx="4556760" cy="6858000"/>
          </a:xfrm>
          <a:prstGeom prst="rect">
            <a:avLst/>
          </a:prstGeom>
        </p:spPr>
      </p:pic>
      <p:pic>
        <p:nvPicPr>
          <p:cNvPr id="4" name="Picture 3">
            <a:extLst>
              <a:ext uri="{FF2B5EF4-FFF2-40B4-BE49-F238E27FC236}">
                <a16:creationId xmlns:a16="http://schemas.microsoft.com/office/drawing/2014/main" id="{4266CFAC-6F19-4A77-3DC8-FD65E4252722}"/>
              </a:ext>
            </a:extLst>
          </p:cNvPr>
          <p:cNvPicPr>
            <a:picLocks noChangeAspect="1"/>
          </p:cNvPicPr>
          <p:nvPr userDrawn="1"/>
        </p:nvPicPr>
        <p:blipFill>
          <a:blip r:embed="rId4"/>
          <a:srcRect/>
          <a:stretch/>
        </p:blipFill>
        <p:spPr>
          <a:xfrm>
            <a:off x="8427792" y="5294313"/>
            <a:ext cx="2910768" cy="1062037"/>
          </a:xfrm>
          <a:prstGeom prst="rect">
            <a:avLst/>
          </a:prstGeom>
        </p:spPr>
      </p:pic>
    </p:spTree>
    <p:extLst>
      <p:ext uri="{BB962C8B-B14F-4D97-AF65-F5344CB8AC3E}">
        <p14:creationId xmlns:p14="http://schemas.microsoft.com/office/powerpoint/2010/main" val="1587493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Light Form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1BF79-7EFA-C72B-C1F3-A43FE202CEF9}"/>
              </a:ext>
            </a:extLst>
          </p:cNvPr>
          <p:cNvSpPr>
            <a:spLocks noGrp="1"/>
          </p:cNvSpPr>
          <p:nvPr>
            <p:ph type="ctrTitle"/>
          </p:nvPr>
        </p:nvSpPr>
        <p:spPr>
          <a:xfrm>
            <a:off x="838202" y="2795639"/>
            <a:ext cx="8590933" cy="2387600"/>
          </a:xfrm>
        </p:spPr>
        <p:txBody>
          <a:bodyPr anchor="t"/>
          <a:lstStyle>
            <a:lvl1pPr algn="ctr">
              <a:defRPr sz="6000">
                <a:latin typeface="Alt Gothic ATF" panose="020B0603040502040204" pitchFamily="34" charset="77"/>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4163654-C077-E685-FED9-9190B6C49327}"/>
              </a:ext>
            </a:extLst>
          </p:cNvPr>
          <p:cNvSpPr>
            <a:spLocks noGrp="1"/>
          </p:cNvSpPr>
          <p:nvPr>
            <p:ph type="subTitle" idx="1"/>
          </p:nvPr>
        </p:nvSpPr>
        <p:spPr>
          <a:xfrm>
            <a:off x="838201" y="1000919"/>
            <a:ext cx="8590935" cy="1655762"/>
          </a:xfrm>
        </p:spPr>
        <p:txBody>
          <a:bodyPr anchor="b"/>
          <a:lstStyle>
            <a:lvl1pPr marL="0" indent="0" algn="ctr">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CA998690-16BC-9996-F99A-2052C6AB4A64}"/>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40987EEF-3943-20CE-524B-7CDBFE34D905}"/>
              </a:ext>
            </a:extLst>
          </p:cNvPr>
          <p:cNvSpPr>
            <a:spLocks noGrp="1"/>
          </p:cNvSpPr>
          <p:nvPr>
            <p:ph type="sldNum" sz="quarter" idx="12"/>
          </p:nvPr>
        </p:nvSpPr>
        <p:spPr/>
        <p:txBody>
          <a:bodyPr/>
          <a:lstStyle>
            <a:lvl1pPr>
              <a:defRPr>
                <a:solidFill>
                  <a:schemeClr val="bg2"/>
                </a:solidFill>
              </a:defRPr>
            </a:lvl1pPr>
          </a:lstStyle>
          <a:p>
            <a:fld id="{0DE87AD3-649D-A844-AF0B-0678849FBBB1}" type="slidenum">
              <a:rPr lang="en-US" smtClean="0"/>
              <a:pPr/>
              <a:t>‹#›</a:t>
            </a:fld>
            <a:endParaRPr lang="en-US" dirty="0"/>
          </a:p>
        </p:txBody>
      </p:sp>
      <p:pic>
        <p:nvPicPr>
          <p:cNvPr id="10" name="Picture 9" descr="Icon&#10;&#10;Description automatically generated">
            <a:extLst>
              <a:ext uri="{FF2B5EF4-FFF2-40B4-BE49-F238E27FC236}">
                <a16:creationId xmlns:a16="http://schemas.microsoft.com/office/drawing/2014/main" id="{2A81458E-C957-741D-F230-75F12781C8C3}"/>
              </a:ext>
            </a:extLst>
          </p:cNvPr>
          <p:cNvPicPr>
            <a:picLocks noChangeAspect="1"/>
          </p:cNvPicPr>
          <p:nvPr userDrawn="1"/>
        </p:nvPicPr>
        <p:blipFill>
          <a:blip r:embed="rId2"/>
          <a:stretch>
            <a:fillRect/>
          </a:stretch>
        </p:blipFill>
        <p:spPr>
          <a:xfrm>
            <a:off x="10089991" y="213928"/>
            <a:ext cx="2202634" cy="4885506"/>
          </a:xfrm>
          <a:prstGeom prst="rect">
            <a:avLst/>
          </a:prstGeom>
        </p:spPr>
      </p:pic>
    </p:spTree>
    <p:extLst>
      <p:ext uri="{BB962C8B-B14F-4D97-AF65-F5344CB8AC3E}">
        <p14:creationId xmlns:p14="http://schemas.microsoft.com/office/powerpoint/2010/main" val="2985774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Dark InFormal">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7CA01DE-3911-FF9B-E71E-F48AFDE0F0EC}"/>
              </a:ext>
            </a:extLst>
          </p:cNvPr>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21BF79-7EFA-C72B-C1F3-A43FE202CEF9}"/>
              </a:ext>
            </a:extLst>
          </p:cNvPr>
          <p:cNvSpPr>
            <a:spLocks noGrp="1"/>
          </p:cNvSpPr>
          <p:nvPr>
            <p:ph type="ctrTitle"/>
          </p:nvPr>
        </p:nvSpPr>
        <p:spPr>
          <a:xfrm>
            <a:off x="853440" y="2385106"/>
            <a:ext cx="6405880" cy="2387600"/>
          </a:xfrm>
        </p:spPr>
        <p:txBody>
          <a:bodyPr anchor="b"/>
          <a:lstStyle>
            <a:lvl1pPr algn="l">
              <a:defRPr sz="6000">
                <a:solidFill>
                  <a:schemeClr val="bg1"/>
                </a:solidFill>
                <a:latin typeface="Alt Gothic ATF" panose="020B0603040502040204" pitchFamily="34" charset="77"/>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4163654-C077-E685-FED9-9190B6C49327}"/>
              </a:ext>
            </a:extLst>
          </p:cNvPr>
          <p:cNvSpPr>
            <a:spLocks noGrp="1"/>
          </p:cNvSpPr>
          <p:nvPr>
            <p:ph type="subTitle" idx="1"/>
          </p:nvPr>
        </p:nvSpPr>
        <p:spPr>
          <a:xfrm>
            <a:off x="853440" y="4864781"/>
            <a:ext cx="6405880" cy="969962"/>
          </a:xfrm>
        </p:spPr>
        <p:txBody>
          <a:bodyPr anchor="t"/>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CA998690-16BC-9996-F99A-2052C6AB4A64}"/>
              </a:ext>
            </a:extLst>
          </p:cNvPr>
          <p:cNvSpPr>
            <a:spLocks noGrp="1"/>
          </p:cNvSpPr>
          <p:nvPr>
            <p:ph type="ftr" sz="quarter" idx="11"/>
          </p:nvPr>
        </p:nvSpPr>
        <p:spPr>
          <a:xfrm>
            <a:off x="853440" y="6356350"/>
            <a:ext cx="3205480" cy="365125"/>
          </a:xfrm>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40987EEF-3943-20CE-524B-7CDBFE34D905}"/>
              </a:ext>
            </a:extLst>
          </p:cNvPr>
          <p:cNvSpPr>
            <a:spLocks noGrp="1"/>
          </p:cNvSpPr>
          <p:nvPr>
            <p:ph type="sldNum" sz="quarter" idx="12"/>
          </p:nvPr>
        </p:nvSpPr>
        <p:spPr>
          <a:xfrm>
            <a:off x="4516120" y="6356350"/>
            <a:ext cx="2743200" cy="365125"/>
          </a:xfrm>
        </p:spPr>
        <p:txBody>
          <a:bodyPr/>
          <a:lstStyle>
            <a:lvl1pPr>
              <a:defRPr>
                <a:solidFill>
                  <a:schemeClr val="bg2"/>
                </a:solidFill>
              </a:defRPr>
            </a:lvl1pPr>
          </a:lstStyle>
          <a:p>
            <a:fld id="{0DE87AD3-649D-A844-AF0B-0678849FBBB1}" type="slidenum">
              <a:rPr lang="en-US" smtClean="0"/>
              <a:pPr/>
              <a:t>‹#›</a:t>
            </a:fld>
            <a:endParaRPr lang="en-US" dirty="0"/>
          </a:p>
        </p:txBody>
      </p:sp>
      <p:pic>
        <p:nvPicPr>
          <p:cNvPr id="18" name="Picture 17" descr="Background pattern&#10;&#10;Description automatically generated">
            <a:extLst>
              <a:ext uri="{FF2B5EF4-FFF2-40B4-BE49-F238E27FC236}">
                <a16:creationId xmlns:a16="http://schemas.microsoft.com/office/drawing/2014/main" id="{31387FC2-8141-390A-A716-D4321EC9CB18}"/>
              </a:ext>
            </a:extLst>
          </p:cNvPr>
          <p:cNvPicPr>
            <a:picLocks noChangeAspect="1"/>
          </p:cNvPicPr>
          <p:nvPr userDrawn="1"/>
        </p:nvPicPr>
        <p:blipFill rotWithShape="1">
          <a:blip r:embed="rId2">
            <a:alphaModFix amt="56000"/>
            <a:extLst>
              <a:ext uri="{BEBA8EAE-BF5A-486C-A8C5-ECC9F3942E4B}">
                <a14:imgProps xmlns:a14="http://schemas.microsoft.com/office/drawing/2010/main">
                  <a14:imgLayer r:embed="rId3">
                    <a14:imgEffect>
                      <a14:saturation sat="200000"/>
                    </a14:imgEffect>
                  </a14:imgLayer>
                </a14:imgProps>
              </a:ext>
            </a:extLst>
          </a:blip>
          <a:srcRect t="19281" r="18764" b="14524"/>
          <a:stretch/>
        </p:blipFill>
        <p:spPr>
          <a:xfrm>
            <a:off x="7625408" y="0"/>
            <a:ext cx="4566592" cy="6858000"/>
          </a:xfrm>
          <a:prstGeom prst="rect">
            <a:avLst/>
          </a:prstGeom>
        </p:spPr>
      </p:pic>
      <p:pic>
        <p:nvPicPr>
          <p:cNvPr id="21" name="Picture 20" descr="Logo&#10;&#10;Description automatically generated">
            <a:extLst>
              <a:ext uri="{FF2B5EF4-FFF2-40B4-BE49-F238E27FC236}">
                <a16:creationId xmlns:a16="http://schemas.microsoft.com/office/drawing/2014/main" id="{59312CBC-D134-59BE-1BBD-CDF5972D9036}"/>
              </a:ext>
            </a:extLst>
          </p:cNvPr>
          <p:cNvPicPr>
            <a:picLocks noChangeAspect="1"/>
          </p:cNvPicPr>
          <p:nvPr userDrawn="1"/>
        </p:nvPicPr>
        <p:blipFill rotWithShape="1">
          <a:blip r:embed="rId4"/>
          <a:srcRect l="33333" t="25107" b="23521"/>
          <a:stretch/>
        </p:blipFill>
        <p:spPr>
          <a:xfrm rot="16200000">
            <a:off x="7760772" y="2256188"/>
            <a:ext cx="6946496" cy="2434120"/>
          </a:xfrm>
          <a:prstGeom prst="rect">
            <a:avLst/>
          </a:prstGeom>
        </p:spPr>
      </p:pic>
    </p:spTree>
    <p:extLst>
      <p:ext uri="{BB962C8B-B14F-4D97-AF65-F5344CB8AC3E}">
        <p14:creationId xmlns:p14="http://schemas.microsoft.com/office/powerpoint/2010/main" val="2240227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546DC-6B7B-3B4C-FC45-FBF23312C6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3D93DD-DB0A-B003-866E-DA3B6EE8A1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E7F10E4-A847-953C-791E-E4F102B73D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C5872E-775D-D730-8897-2959A494BD87}"/>
              </a:ext>
            </a:extLst>
          </p:cNvPr>
          <p:cNvSpPr>
            <a:spLocks noGrp="1"/>
          </p:cNvSpPr>
          <p:nvPr>
            <p:ph type="sldNum" sz="quarter" idx="12"/>
          </p:nvPr>
        </p:nvSpPr>
        <p:spPr/>
        <p:txBody>
          <a:bodyPr/>
          <a:lstStyle/>
          <a:p>
            <a:fld id="{0DE87AD3-649D-A844-AF0B-0678849FBBB1}" type="slidenum">
              <a:rPr lang="en-US" smtClean="0"/>
              <a:t>‹#›</a:t>
            </a:fld>
            <a:endParaRPr lang="en-US"/>
          </a:p>
        </p:txBody>
      </p:sp>
    </p:spTree>
    <p:extLst>
      <p:ext uri="{BB962C8B-B14F-4D97-AF65-F5344CB8AC3E}">
        <p14:creationId xmlns:p14="http://schemas.microsoft.com/office/powerpoint/2010/main" val="320663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6F09B-1BF1-7686-5C50-96BC1FB61681}"/>
              </a:ext>
            </a:extLst>
          </p:cNvPr>
          <p:cNvSpPr>
            <a:spLocks noGrp="1"/>
          </p:cNvSpPr>
          <p:nvPr>
            <p:ph type="title"/>
          </p:nvPr>
        </p:nvSpPr>
        <p:spPr>
          <a:xfrm>
            <a:off x="838200" y="681355"/>
            <a:ext cx="10515600" cy="581706"/>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661A58B-B408-AEE5-3A49-F49962BF2721}"/>
              </a:ext>
            </a:extLst>
          </p:cNvPr>
          <p:cNvSpPr>
            <a:spLocks noGrp="1"/>
          </p:cNvSpPr>
          <p:nvPr>
            <p:ph sz="half" idx="1"/>
          </p:nvPr>
        </p:nvSpPr>
        <p:spPr>
          <a:xfrm>
            <a:off x="838200" y="144244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3EFE3239-D884-3BE4-40B0-DF99288EB9EF}"/>
              </a:ext>
            </a:extLst>
          </p:cNvPr>
          <p:cNvSpPr>
            <a:spLocks noGrp="1"/>
          </p:cNvSpPr>
          <p:nvPr>
            <p:ph sz="half" idx="2"/>
          </p:nvPr>
        </p:nvSpPr>
        <p:spPr>
          <a:xfrm>
            <a:off x="6172200" y="144244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A66FC222-A552-56F9-0D8A-4656DACC3B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3E3082-40C4-FC79-61AE-BF2C52B39C27}"/>
              </a:ext>
            </a:extLst>
          </p:cNvPr>
          <p:cNvSpPr>
            <a:spLocks noGrp="1"/>
          </p:cNvSpPr>
          <p:nvPr>
            <p:ph type="sldNum" sz="quarter" idx="12"/>
          </p:nvPr>
        </p:nvSpPr>
        <p:spPr/>
        <p:txBody>
          <a:bodyPr/>
          <a:lstStyle/>
          <a:p>
            <a:fld id="{0DE87AD3-649D-A844-AF0B-0678849FBBB1}" type="slidenum">
              <a:rPr lang="en-US" smtClean="0"/>
              <a:t>‹#›</a:t>
            </a:fld>
            <a:endParaRPr lang="en-US"/>
          </a:p>
        </p:txBody>
      </p:sp>
    </p:spTree>
    <p:extLst>
      <p:ext uri="{BB962C8B-B14F-4D97-AF65-F5344CB8AC3E}">
        <p14:creationId xmlns:p14="http://schemas.microsoft.com/office/powerpoint/2010/main" val="1955730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35CF6-A139-60BE-1D19-BD5368E62A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01A662C-A796-7D50-4BBD-F2B27B1F6947}"/>
              </a:ext>
            </a:extLst>
          </p:cNvPr>
          <p:cNvSpPr>
            <a:spLocks noGrp="1"/>
          </p:cNvSpPr>
          <p:nvPr>
            <p:ph type="body" idx="1"/>
          </p:nvPr>
        </p:nvSpPr>
        <p:spPr>
          <a:xfrm>
            <a:off x="839788" y="1681163"/>
            <a:ext cx="5157787" cy="823912"/>
          </a:xfrm>
        </p:spPr>
        <p:txBody>
          <a:bodyPr anchor="b">
            <a:normAutofit/>
          </a:bodyPr>
          <a:lstStyle>
            <a:lvl1pPr marL="0" indent="0">
              <a:buNone/>
              <a:defRPr sz="3200" b="1">
                <a:solidFill>
                  <a:schemeClr val="accent1"/>
                </a:solidFill>
                <a:latin typeface="Alt Gothic ATF" panose="020B060304050204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8EDAF8-C621-AF26-59A6-CF9584D77054}"/>
              </a:ext>
            </a:extLst>
          </p:cNvPr>
          <p:cNvSpPr>
            <a:spLocks noGrp="1"/>
          </p:cNvSpPr>
          <p:nvPr>
            <p:ph sz="half" idx="2"/>
          </p:nvPr>
        </p:nvSpPr>
        <p:spPr>
          <a:xfrm>
            <a:off x="839788" y="2505075"/>
            <a:ext cx="5157787" cy="3684588"/>
          </a:xfrm>
        </p:spPr>
        <p:txBody>
          <a:bodyPr/>
          <a:lstStyle>
            <a:lvl1pPr>
              <a:defRPr>
                <a:solidFill>
                  <a:schemeClr val="tx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DAC5338F-3750-5432-3963-E922F1FD920C}"/>
              </a:ext>
            </a:extLst>
          </p:cNvPr>
          <p:cNvSpPr>
            <a:spLocks noGrp="1"/>
          </p:cNvSpPr>
          <p:nvPr>
            <p:ph type="body" sz="quarter" idx="3"/>
          </p:nvPr>
        </p:nvSpPr>
        <p:spPr>
          <a:xfrm>
            <a:off x="6172200" y="1681163"/>
            <a:ext cx="5183188" cy="823912"/>
          </a:xfrm>
        </p:spPr>
        <p:txBody>
          <a:bodyPr anchor="b">
            <a:noAutofit/>
          </a:bodyPr>
          <a:lstStyle>
            <a:lvl1pPr marL="0" indent="0">
              <a:buNone/>
              <a:defRPr sz="3200" b="1">
                <a:solidFill>
                  <a:schemeClr val="accent1"/>
                </a:solidFill>
                <a:latin typeface="Alt Gothic ATF" panose="020B060304050204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A72F48-D031-3660-40E6-BDC5C430ED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D78502A4-8396-1FA5-CDEE-33F377AAEC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FFEBA0-6590-F2FA-C993-8E06E251E6D3}"/>
              </a:ext>
            </a:extLst>
          </p:cNvPr>
          <p:cNvSpPr>
            <a:spLocks noGrp="1"/>
          </p:cNvSpPr>
          <p:nvPr>
            <p:ph type="sldNum" sz="quarter" idx="12"/>
          </p:nvPr>
        </p:nvSpPr>
        <p:spPr/>
        <p:txBody>
          <a:bodyPr/>
          <a:lstStyle/>
          <a:p>
            <a:fld id="{0DE87AD3-649D-A844-AF0B-0678849FBBB1}" type="slidenum">
              <a:rPr lang="en-US" smtClean="0"/>
              <a:t>‹#›</a:t>
            </a:fld>
            <a:endParaRPr lang="en-US"/>
          </a:p>
        </p:txBody>
      </p:sp>
    </p:spTree>
    <p:extLst>
      <p:ext uri="{BB962C8B-B14F-4D97-AF65-F5344CB8AC3E}">
        <p14:creationId xmlns:p14="http://schemas.microsoft.com/office/powerpoint/2010/main" val="4207911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6F91F04-9840-C3D0-4D31-85302010B816}"/>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EB145B00-3FD1-C36A-EF0F-727CF39C9070}"/>
              </a:ext>
            </a:extLst>
          </p:cNvPr>
          <p:cNvSpPr>
            <a:spLocks noGrp="1"/>
          </p:cNvSpPr>
          <p:nvPr>
            <p:ph type="sldNum" sz="quarter" idx="11"/>
          </p:nvPr>
        </p:nvSpPr>
        <p:spPr/>
        <p:txBody>
          <a:bodyPr/>
          <a:lstStyle/>
          <a:p>
            <a:fld id="{0DE87AD3-649D-A844-AF0B-0678849FBBB1}" type="slidenum">
              <a:rPr lang="en-US" smtClean="0"/>
              <a:pPr/>
              <a:t>‹#›</a:t>
            </a:fld>
            <a:endParaRPr lang="en-US" dirty="0"/>
          </a:p>
        </p:txBody>
      </p:sp>
      <p:sp>
        <p:nvSpPr>
          <p:cNvPr id="6" name="Content Placeholder 2">
            <a:extLst>
              <a:ext uri="{FF2B5EF4-FFF2-40B4-BE49-F238E27FC236}">
                <a16:creationId xmlns:a16="http://schemas.microsoft.com/office/drawing/2014/main" id="{FC472795-0D44-CEEB-0B21-C871BE732911}"/>
              </a:ext>
            </a:extLst>
          </p:cNvPr>
          <p:cNvSpPr>
            <a:spLocks noGrp="1"/>
          </p:cNvSpPr>
          <p:nvPr>
            <p:ph sz="half" idx="1"/>
          </p:nvPr>
        </p:nvSpPr>
        <p:spPr>
          <a:xfrm>
            <a:off x="838200" y="1442448"/>
            <a:ext cx="325982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55DDF8FE-7A82-8F7A-2B3B-5A304E2BCB44}"/>
              </a:ext>
            </a:extLst>
          </p:cNvPr>
          <p:cNvSpPr>
            <a:spLocks noGrp="1"/>
          </p:cNvSpPr>
          <p:nvPr>
            <p:ph type="title"/>
          </p:nvPr>
        </p:nvSpPr>
        <p:spPr>
          <a:xfrm>
            <a:off x="838200" y="681355"/>
            <a:ext cx="10515600" cy="581706"/>
          </a:xfrm>
        </p:spPr>
        <p:txBody>
          <a:bodyPr anchor="t"/>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5C6B42AB-108F-A7D0-6B74-8811E3745BE6}"/>
              </a:ext>
            </a:extLst>
          </p:cNvPr>
          <p:cNvSpPr>
            <a:spLocks noGrp="1"/>
          </p:cNvSpPr>
          <p:nvPr>
            <p:ph sz="half" idx="12"/>
          </p:nvPr>
        </p:nvSpPr>
        <p:spPr>
          <a:xfrm>
            <a:off x="4495800" y="1442448"/>
            <a:ext cx="325982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F0FA1345-4897-4FC9-70D0-27DE994E6C95}"/>
              </a:ext>
            </a:extLst>
          </p:cNvPr>
          <p:cNvSpPr>
            <a:spLocks noGrp="1"/>
          </p:cNvSpPr>
          <p:nvPr>
            <p:ph sz="half" idx="13"/>
          </p:nvPr>
        </p:nvSpPr>
        <p:spPr>
          <a:xfrm>
            <a:off x="8153400" y="1442448"/>
            <a:ext cx="325982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87270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hoto Title Slid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7215A0AE-DE2B-C74F-8F2F-80580BB27410}"/>
              </a:ext>
            </a:extLst>
          </p:cNvPr>
          <p:cNvSpPr>
            <a:spLocks noGrp="1" noChangeAspect="1"/>
          </p:cNvSpPr>
          <p:nvPr>
            <p:ph type="pic" idx="1"/>
          </p:nvPr>
        </p:nvSpPr>
        <p:spPr>
          <a:xfrm>
            <a:off x="0" y="0"/>
            <a:ext cx="12192000" cy="6858000"/>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itle 1">
            <a:extLst>
              <a:ext uri="{FF2B5EF4-FFF2-40B4-BE49-F238E27FC236}">
                <a16:creationId xmlns:a16="http://schemas.microsoft.com/office/drawing/2014/main" id="{D841E674-99F1-8B47-B707-2A5AF86ED4AF}"/>
              </a:ext>
            </a:extLst>
          </p:cNvPr>
          <p:cNvSpPr>
            <a:spLocks noGrp="1"/>
          </p:cNvSpPr>
          <p:nvPr>
            <p:ph type="title"/>
          </p:nvPr>
        </p:nvSpPr>
        <p:spPr>
          <a:xfrm>
            <a:off x="0" y="1123837"/>
            <a:ext cx="4595528" cy="4601183"/>
          </a:xfrm>
          <a:noFill/>
        </p:spPr>
        <p:txBody>
          <a:bodyPr lIns="182880" tIns="182880" rIns="182880">
            <a:normAutofit/>
          </a:bodyPr>
          <a:lstStyle>
            <a:lvl1pPr algn="ctr">
              <a:lnSpc>
                <a:spcPct val="70000"/>
              </a:lnSpc>
              <a:defRPr sz="4000" cap="none"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810341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Title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CE6A9EE-D22D-BD72-EC05-2DBC88D3F1B5}"/>
              </a:ext>
            </a:extLst>
          </p:cNvPr>
          <p:cNvSpPr/>
          <p:nvPr userDrawn="1"/>
        </p:nvSpPr>
        <p:spPr>
          <a:xfrm>
            <a:off x="187159" y="235976"/>
            <a:ext cx="3372465" cy="54569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43191" y="857864"/>
            <a:ext cx="2834640" cy="237744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3815656" y="235976"/>
            <a:ext cx="8189185" cy="545690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43191" y="3207872"/>
            <a:ext cx="2834640" cy="2322576"/>
          </a:xfrm>
        </p:spPr>
        <p:txBody>
          <a:bodyPr anchor="t">
            <a:normAutofit/>
          </a:bodyPr>
          <a:lstStyle>
            <a:lvl1pPr marL="0" indent="0">
              <a:lnSpc>
                <a:spcPct val="100000"/>
              </a:lnSpc>
              <a:buNone/>
              <a:defRPr sz="140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Footer Placeholder 4">
            <a:extLst>
              <a:ext uri="{FF2B5EF4-FFF2-40B4-BE49-F238E27FC236}">
                <a16:creationId xmlns:a16="http://schemas.microsoft.com/office/drawing/2014/main" id="{D246B623-9E7A-A34B-AABD-1043FAE0DFC1}"/>
              </a:ext>
            </a:extLst>
          </p:cNvPr>
          <p:cNvSpPr>
            <a:spLocks noGrp="1"/>
          </p:cNvSpPr>
          <p:nvPr>
            <p:ph type="ftr" sz="quarter" idx="11"/>
          </p:nvPr>
        </p:nvSpPr>
        <p:spPr>
          <a:xfrm>
            <a:off x="3815656" y="6181979"/>
            <a:ext cx="4758073" cy="365125"/>
          </a:xfrm>
        </p:spPr>
        <p:txBody>
          <a:bodyPr/>
          <a:lstStyle/>
          <a:p>
            <a:endParaRPr lang="en-US" dirty="0"/>
          </a:p>
        </p:txBody>
      </p:sp>
      <p:sp>
        <p:nvSpPr>
          <p:cNvPr id="5" name="Slide Number Placeholder 8">
            <a:extLst>
              <a:ext uri="{FF2B5EF4-FFF2-40B4-BE49-F238E27FC236}">
                <a16:creationId xmlns:a16="http://schemas.microsoft.com/office/drawing/2014/main" id="{4E1E8D11-616D-5796-9C6D-D278F9B5804A}"/>
              </a:ext>
            </a:extLst>
          </p:cNvPr>
          <p:cNvSpPr>
            <a:spLocks noGrp="1"/>
          </p:cNvSpPr>
          <p:nvPr>
            <p:ph type="sldNum" sz="quarter" idx="12"/>
          </p:nvPr>
        </p:nvSpPr>
        <p:spPr>
          <a:xfrm>
            <a:off x="8942674" y="6181979"/>
            <a:ext cx="2743200" cy="365125"/>
          </a:xfrm>
        </p:spPr>
        <p:txBody>
          <a:bodyPr/>
          <a:lstStyle/>
          <a:p>
            <a:fld id="{0DE87AD3-649D-A844-AF0B-0678849FBBB1}" type="slidenum">
              <a:rPr lang="en-US" smtClean="0"/>
              <a:t>‹#›</a:t>
            </a:fld>
            <a:endParaRPr lang="en-US"/>
          </a:p>
        </p:txBody>
      </p:sp>
    </p:spTree>
    <p:extLst>
      <p:ext uri="{BB962C8B-B14F-4D97-AF65-F5344CB8AC3E}">
        <p14:creationId xmlns:p14="http://schemas.microsoft.com/office/powerpoint/2010/main" val="1373296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949CF-EF73-B836-68EC-C651CDFDBABA}"/>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00B81658-87DB-04DB-3421-14600B4138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216E114-97E6-66C7-719F-CA4F3D3F9014}"/>
              </a:ext>
            </a:extLst>
          </p:cNvPr>
          <p:cNvSpPr>
            <a:spLocks noGrp="1"/>
          </p:cNvSpPr>
          <p:nvPr>
            <p:ph type="sldNum" sz="quarter" idx="12"/>
          </p:nvPr>
        </p:nvSpPr>
        <p:spPr/>
        <p:txBody>
          <a:bodyPr/>
          <a:lstStyle/>
          <a:p>
            <a:fld id="{0DE87AD3-649D-A844-AF0B-0678849FBBB1}" type="slidenum">
              <a:rPr lang="en-US" smtClean="0"/>
              <a:t>‹#›</a:t>
            </a:fld>
            <a:endParaRPr lang="en-US"/>
          </a:p>
        </p:txBody>
      </p:sp>
    </p:spTree>
    <p:extLst>
      <p:ext uri="{BB962C8B-B14F-4D97-AF65-F5344CB8AC3E}">
        <p14:creationId xmlns:p14="http://schemas.microsoft.com/office/powerpoint/2010/main" val="1491425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1892743-150E-2F17-8991-F653D6B228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2623C8-D1EE-5D9E-A055-F60C95D30DA1}"/>
              </a:ext>
            </a:extLst>
          </p:cNvPr>
          <p:cNvSpPr>
            <a:spLocks noGrp="1"/>
          </p:cNvSpPr>
          <p:nvPr>
            <p:ph type="sldNum" sz="quarter" idx="12"/>
          </p:nvPr>
        </p:nvSpPr>
        <p:spPr/>
        <p:txBody>
          <a:bodyPr/>
          <a:lstStyle/>
          <a:p>
            <a:fld id="{0DE87AD3-649D-A844-AF0B-0678849FBBB1}" type="slidenum">
              <a:rPr lang="en-US" smtClean="0"/>
              <a:t>‹#›</a:t>
            </a:fld>
            <a:endParaRPr lang="en-US"/>
          </a:p>
        </p:txBody>
      </p:sp>
    </p:spTree>
    <p:extLst>
      <p:ext uri="{BB962C8B-B14F-4D97-AF65-F5344CB8AC3E}">
        <p14:creationId xmlns:p14="http://schemas.microsoft.com/office/powerpoint/2010/main" val="4104357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40FAC-9292-1CEA-7320-703FE7DFE6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54296F-0906-93F2-D614-D1E5DD08C1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5FB5C7-61C4-5F45-3B6B-1AD1C43228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F68E72FC-B103-D2C9-A789-8665FF2AC6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D72234-58AC-EDB5-B134-038BBA35B4AA}"/>
              </a:ext>
            </a:extLst>
          </p:cNvPr>
          <p:cNvSpPr>
            <a:spLocks noGrp="1"/>
          </p:cNvSpPr>
          <p:nvPr>
            <p:ph type="sldNum" sz="quarter" idx="12"/>
          </p:nvPr>
        </p:nvSpPr>
        <p:spPr/>
        <p:txBody>
          <a:bodyPr/>
          <a:lstStyle/>
          <a:p>
            <a:fld id="{0DE87AD3-649D-A844-AF0B-0678849FBBB1}" type="slidenum">
              <a:rPr lang="en-US" smtClean="0"/>
              <a:t>‹#›</a:t>
            </a:fld>
            <a:endParaRPr lang="en-US"/>
          </a:p>
        </p:txBody>
      </p:sp>
    </p:spTree>
    <p:extLst>
      <p:ext uri="{BB962C8B-B14F-4D97-AF65-F5344CB8AC3E}">
        <p14:creationId xmlns:p14="http://schemas.microsoft.com/office/powerpoint/2010/main" val="1278479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Cut Out with Title">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C7767A79-06B7-6376-32AB-4AA673D5A5B3}"/>
              </a:ext>
            </a:extLst>
          </p:cNvPr>
          <p:cNvPicPr>
            <a:picLocks noChangeAspect="1"/>
          </p:cNvPicPr>
          <p:nvPr userDrawn="1"/>
        </p:nvPicPr>
        <p:blipFill rotWithShape="1">
          <a:blip r:embed="rId2">
            <a:alphaModFix amt="55000"/>
          </a:blip>
          <a:srcRect t="24771" r="5064" b="26139"/>
          <a:stretch/>
        </p:blipFill>
        <p:spPr>
          <a:xfrm>
            <a:off x="5850195" y="-1"/>
            <a:ext cx="6341806" cy="5877557"/>
          </a:xfrm>
          <a:prstGeom prst="rect">
            <a:avLst/>
          </a:prstGeom>
        </p:spPr>
      </p:pic>
      <p:sp>
        <p:nvSpPr>
          <p:cNvPr id="2" name="Title 1">
            <a:extLst>
              <a:ext uri="{FF2B5EF4-FFF2-40B4-BE49-F238E27FC236}">
                <a16:creationId xmlns:a16="http://schemas.microsoft.com/office/drawing/2014/main" id="{BEE14C71-777E-A97B-2373-AEF8586FD940}"/>
              </a:ext>
            </a:extLst>
          </p:cNvPr>
          <p:cNvSpPr>
            <a:spLocks noGrp="1"/>
          </p:cNvSpPr>
          <p:nvPr>
            <p:ph type="title"/>
          </p:nvPr>
        </p:nvSpPr>
        <p:spPr>
          <a:xfrm>
            <a:off x="839788" y="1627239"/>
            <a:ext cx="4343400" cy="1600200"/>
          </a:xfrm>
        </p:spPr>
        <p:txBody>
          <a:bodyPr anchor="b">
            <a:normAutofit/>
          </a:bodyPr>
          <a:lstStyle>
            <a:lvl1pPr>
              <a:defRPr sz="4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AADB0CF-A516-49CF-28D0-BC91B1ADD713}"/>
              </a:ext>
            </a:extLst>
          </p:cNvPr>
          <p:cNvSpPr>
            <a:spLocks noGrp="1"/>
          </p:cNvSpPr>
          <p:nvPr>
            <p:ph type="pic" idx="1" hasCustomPrompt="1"/>
          </p:nvPr>
        </p:nvSpPr>
        <p:spPr>
          <a:xfrm>
            <a:off x="5183188" y="457200"/>
            <a:ext cx="6172200" cy="51598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Cut out image here.</a:t>
            </a:r>
          </a:p>
        </p:txBody>
      </p:sp>
      <p:sp>
        <p:nvSpPr>
          <p:cNvPr id="4" name="Text Placeholder 3">
            <a:extLst>
              <a:ext uri="{FF2B5EF4-FFF2-40B4-BE49-F238E27FC236}">
                <a16:creationId xmlns:a16="http://schemas.microsoft.com/office/drawing/2014/main" id="{4B9FD497-0A55-2E48-BC25-594DE6062CBE}"/>
              </a:ext>
            </a:extLst>
          </p:cNvPr>
          <p:cNvSpPr>
            <a:spLocks noGrp="1"/>
          </p:cNvSpPr>
          <p:nvPr>
            <p:ph type="body" sz="half" idx="2"/>
          </p:nvPr>
        </p:nvSpPr>
        <p:spPr>
          <a:xfrm>
            <a:off x="839788" y="3227439"/>
            <a:ext cx="4343400" cy="1118419"/>
          </a:xfrm>
        </p:spPr>
        <p:txBody>
          <a:bodyPr anchor="t"/>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CF35744-7625-50C6-8A69-6D3EBBA969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A04-C18C-90F0-FE40-D664D3191A8D}"/>
              </a:ext>
            </a:extLst>
          </p:cNvPr>
          <p:cNvSpPr>
            <a:spLocks noGrp="1"/>
          </p:cNvSpPr>
          <p:nvPr>
            <p:ph type="sldNum" sz="quarter" idx="12"/>
          </p:nvPr>
        </p:nvSpPr>
        <p:spPr/>
        <p:txBody>
          <a:bodyPr/>
          <a:lstStyle/>
          <a:p>
            <a:fld id="{0DE87AD3-649D-A844-AF0B-0678849FBBB1}" type="slidenum">
              <a:rPr lang="en-US" smtClean="0"/>
              <a:t>‹#›</a:t>
            </a:fld>
            <a:endParaRPr lang="en-US"/>
          </a:p>
        </p:txBody>
      </p:sp>
    </p:spTree>
    <p:extLst>
      <p:ext uri="{BB962C8B-B14F-4D97-AF65-F5344CB8AC3E}">
        <p14:creationId xmlns:p14="http://schemas.microsoft.com/office/powerpoint/2010/main" val="3842983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0976987-A42F-3356-B398-3AAEEA96D235}"/>
              </a:ext>
            </a:extLst>
          </p:cNvPr>
          <p:cNvSpPr/>
          <p:nvPr userDrawn="1"/>
        </p:nvSpPr>
        <p:spPr>
          <a:xfrm>
            <a:off x="0" y="5869516"/>
            <a:ext cx="12188824" cy="9736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6C4F4948-8217-0BC5-0555-20965660A279}"/>
              </a:ext>
            </a:extLst>
          </p:cNvPr>
          <p:cNvSpPr>
            <a:spLocks noGrp="1"/>
          </p:cNvSpPr>
          <p:nvPr>
            <p:ph type="title"/>
          </p:nvPr>
        </p:nvSpPr>
        <p:spPr>
          <a:xfrm>
            <a:off x="838200" y="1158240"/>
            <a:ext cx="2743200" cy="47112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4A618A-799A-79D0-D658-17AF070BAFCC}"/>
              </a:ext>
            </a:extLst>
          </p:cNvPr>
          <p:cNvSpPr>
            <a:spLocks noGrp="1"/>
          </p:cNvSpPr>
          <p:nvPr>
            <p:ph type="body" idx="1"/>
          </p:nvPr>
        </p:nvSpPr>
        <p:spPr>
          <a:xfrm>
            <a:off x="4038600" y="1158240"/>
            <a:ext cx="7315200" cy="4711276"/>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B7A50F1-1660-6557-A7CF-D30D1A9F87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AA3876D6-9DAA-06E0-8755-AE83459FA1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2"/>
                </a:solidFill>
              </a:defRPr>
            </a:lvl1pPr>
          </a:lstStyle>
          <a:p>
            <a:fld id="{0DE87AD3-649D-A844-AF0B-0678849FBBB1}" type="slidenum">
              <a:rPr lang="en-US" smtClean="0"/>
              <a:pPr/>
              <a:t>‹#›</a:t>
            </a:fld>
            <a:endParaRPr lang="en-US" dirty="0"/>
          </a:p>
        </p:txBody>
      </p:sp>
      <p:pic>
        <p:nvPicPr>
          <p:cNvPr id="9" name="Picture 8">
            <a:extLst>
              <a:ext uri="{FF2B5EF4-FFF2-40B4-BE49-F238E27FC236}">
                <a16:creationId xmlns:a16="http://schemas.microsoft.com/office/drawing/2014/main" id="{043EC210-08BD-B65C-97B3-C3B6AF0F2FEE}"/>
              </a:ext>
            </a:extLst>
          </p:cNvPr>
          <p:cNvPicPr>
            <a:picLocks noChangeAspect="1"/>
          </p:cNvPicPr>
          <p:nvPr userDrawn="1"/>
        </p:nvPicPr>
        <p:blipFill>
          <a:blip r:embed="rId15"/>
          <a:srcRect/>
          <a:stretch/>
        </p:blipFill>
        <p:spPr>
          <a:xfrm>
            <a:off x="1160097" y="6034063"/>
            <a:ext cx="1766602" cy="644571"/>
          </a:xfrm>
          <a:prstGeom prst="rect">
            <a:avLst/>
          </a:prstGeom>
        </p:spPr>
      </p:pic>
      <p:pic>
        <p:nvPicPr>
          <p:cNvPr id="4" name="Picture 3" descr="Background pattern&#10;&#10;Description automatically generated">
            <a:extLst>
              <a:ext uri="{FF2B5EF4-FFF2-40B4-BE49-F238E27FC236}">
                <a16:creationId xmlns:a16="http://schemas.microsoft.com/office/drawing/2014/main" id="{7A86D9FB-ED2A-4828-8929-5822A1E04A80}"/>
              </a:ext>
            </a:extLst>
          </p:cNvPr>
          <p:cNvPicPr>
            <a:picLocks noChangeAspect="1"/>
          </p:cNvPicPr>
          <p:nvPr userDrawn="1"/>
        </p:nvPicPr>
        <p:blipFill rotWithShape="1">
          <a:blip r:embed="rId16">
            <a:alphaModFix amt="5000"/>
            <a:extLst>
              <a:ext uri="{BEBA8EAE-BF5A-486C-A8C5-ECC9F3942E4B}">
                <a14:imgProps xmlns:a14="http://schemas.microsoft.com/office/drawing/2010/main">
                  <a14:imgLayer r:embed="rId17">
                    <a14:imgEffect>
                      <a14:saturation sat="200000"/>
                    </a14:imgEffect>
                  </a14:imgLayer>
                </a14:imgProps>
              </a:ext>
            </a:extLst>
          </a:blip>
          <a:srcRect t="18742" r="-827" b="24724"/>
          <a:stretch/>
        </p:blipFill>
        <p:spPr>
          <a:xfrm>
            <a:off x="0" y="0"/>
            <a:ext cx="5667884" cy="5857081"/>
          </a:xfrm>
          <a:prstGeom prst="rect">
            <a:avLst/>
          </a:prstGeom>
        </p:spPr>
      </p:pic>
    </p:spTree>
    <p:extLst>
      <p:ext uri="{BB962C8B-B14F-4D97-AF65-F5344CB8AC3E}">
        <p14:creationId xmlns:p14="http://schemas.microsoft.com/office/powerpoint/2010/main" val="461023441"/>
      </p:ext>
    </p:extLst>
  </p:cSld>
  <p:clrMap bg1="lt1" tx1="dk1" bg2="lt2" tx2="dk2" accent1="accent1" accent2="accent2" accent3="accent3" accent4="accent4" accent5="accent5" accent6="accent6" hlink="hlink" folHlink="folHlink"/>
  <p:sldLayoutIdLst>
    <p:sldLayoutId id="2147483659" r:id="rId1"/>
    <p:sldLayoutId id="2147483658" r:id="rId2"/>
    <p:sldLayoutId id="2147483649" r:id="rId3"/>
    <p:sldLayoutId id="2147483650" r:id="rId4"/>
    <p:sldLayoutId id="2147483652" r:id="rId5"/>
    <p:sldLayoutId id="2147483653" r:id="rId6"/>
    <p:sldLayoutId id="2147483662" r:id="rId7"/>
    <p:sldLayoutId id="2147483660" r:id="rId8"/>
    <p:sldLayoutId id="2147483661" r:id="rId9"/>
    <p:sldLayoutId id="2147483654" r:id="rId10"/>
    <p:sldLayoutId id="2147483655" r:id="rId11"/>
    <p:sldLayoutId id="2147483656" r:id="rId12"/>
    <p:sldLayoutId id="2147483657" r:id="rId13"/>
  </p:sldLayoutIdLst>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bg2"/>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bg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bg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bg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0AF36-71B9-E33B-5182-F7D98CD834A5}"/>
              </a:ext>
            </a:extLst>
          </p:cNvPr>
          <p:cNvSpPr>
            <a:spLocks noGrp="1"/>
          </p:cNvSpPr>
          <p:nvPr>
            <p:ph type="ctrTitle"/>
          </p:nvPr>
        </p:nvSpPr>
        <p:spPr/>
        <p:txBody>
          <a:bodyPr>
            <a:normAutofit fontScale="90000"/>
          </a:bodyPr>
          <a:lstStyle/>
          <a:p>
            <a:r>
              <a:rPr lang="en-US" sz="6000" dirty="0">
                <a:latin typeface="+mj-lt"/>
              </a:rPr>
              <a:t>Breaking the Mold: Exploring the Experiences of LGBTQIA+ Students</a:t>
            </a:r>
            <a:endParaRPr lang="en-US" dirty="0">
              <a:latin typeface="+mj-lt"/>
            </a:endParaRPr>
          </a:p>
        </p:txBody>
      </p:sp>
      <p:sp>
        <p:nvSpPr>
          <p:cNvPr id="3" name="Subtitle 2">
            <a:extLst>
              <a:ext uri="{FF2B5EF4-FFF2-40B4-BE49-F238E27FC236}">
                <a16:creationId xmlns:a16="http://schemas.microsoft.com/office/drawing/2014/main" id="{C3BE99ED-E308-69C4-ABA5-9E60B9BA5EB8}"/>
              </a:ext>
            </a:extLst>
          </p:cNvPr>
          <p:cNvSpPr>
            <a:spLocks noGrp="1"/>
          </p:cNvSpPr>
          <p:nvPr>
            <p:ph type="subTitle" idx="1"/>
          </p:nvPr>
        </p:nvSpPr>
        <p:spPr/>
        <p:txBody>
          <a:bodyPr>
            <a:normAutofit fontScale="85000" lnSpcReduction="10000"/>
          </a:bodyPr>
          <a:lstStyle/>
          <a:p>
            <a:pPr algn="l" rtl="0" fontAlgn="base"/>
            <a:r>
              <a:rPr lang="en-US" b="0" i="0" u="none" strike="noStrike" dirty="0">
                <a:solidFill>
                  <a:srgbClr val="00A3E0"/>
                </a:solidFill>
                <a:effectLst/>
                <a:latin typeface="Tw Cen MT" panose="020B0602020104020603" pitchFamily="34" charset="0"/>
              </a:rPr>
              <a:t>Department of Psychology, University of Wisconsin-Stout</a:t>
            </a:r>
            <a:r>
              <a:rPr lang="en-US" b="0" i="0" dirty="0">
                <a:solidFill>
                  <a:srgbClr val="00A3E0"/>
                </a:solidFill>
                <a:effectLst/>
                <a:latin typeface="Tw Cen MT" panose="020B0602020104020603" pitchFamily="34" charset="0"/>
              </a:rPr>
              <a:t>​</a:t>
            </a:r>
            <a:endParaRPr lang="en-US" b="0" i="0" dirty="0">
              <a:solidFill>
                <a:srgbClr val="13284B"/>
              </a:solidFill>
              <a:effectLst/>
              <a:latin typeface="Segoe UI" panose="020B0502040204020203" pitchFamily="34" charset="0"/>
            </a:endParaRPr>
          </a:p>
          <a:p>
            <a:pPr algn="l" rtl="0" fontAlgn="base"/>
            <a:r>
              <a:rPr lang="en-US" b="0" i="0" u="none" strike="noStrike" dirty="0">
                <a:solidFill>
                  <a:srgbClr val="00A3E0"/>
                </a:solidFill>
                <a:effectLst/>
                <a:latin typeface="Tw Cen MT" panose="020B0602020104020603" pitchFamily="34" charset="0"/>
              </a:rPr>
              <a:t>Michael Douglas Wilson &amp; Dr. Rickie-Ann </a:t>
            </a:r>
            <a:r>
              <a:rPr lang="en-US" b="0" i="0" u="none" strike="noStrike" dirty="0" err="1">
                <a:solidFill>
                  <a:srgbClr val="00A3E0"/>
                </a:solidFill>
                <a:effectLst/>
                <a:latin typeface="Tw Cen MT" panose="020B0602020104020603" pitchFamily="34" charset="0"/>
              </a:rPr>
              <a:t>Legleitner</a:t>
            </a:r>
            <a:endParaRPr lang="en-US" b="0" i="0" dirty="0">
              <a:solidFill>
                <a:srgbClr val="13284B"/>
              </a:solidFill>
              <a:effectLst/>
              <a:latin typeface="Segoe UI" panose="020B0502040204020203" pitchFamily="34" charset="0"/>
            </a:endParaRPr>
          </a:p>
          <a:p>
            <a:endParaRPr lang="en-US" dirty="0"/>
          </a:p>
        </p:txBody>
      </p:sp>
    </p:spTree>
    <p:extLst>
      <p:ext uri="{BB962C8B-B14F-4D97-AF65-F5344CB8AC3E}">
        <p14:creationId xmlns:p14="http://schemas.microsoft.com/office/powerpoint/2010/main" val="2402137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D5C73-25D5-E420-9CB6-FE69894C9707}"/>
              </a:ext>
            </a:extLst>
          </p:cNvPr>
          <p:cNvSpPr>
            <a:spLocks noGrp="1"/>
          </p:cNvSpPr>
          <p:nvPr>
            <p:ph type="title"/>
          </p:nvPr>
        </p:nvSpPr>
        <p:spPr/>
        <p:txBody>
          <a:bodyPr/>
          <a:lstStyle/>
          <a:p>
            <a:r>
              <a:rPr lang="en-US" dirty="0"/>
              <a:t>LGBTQIA+ Identities</a:t>
            </a:r>
          </a:p>
        </p:txBody>
      </p:sp>
      <p:sp>
        <p:nvSpPr>
          <p:cNvPr id="3" name="Content Placeholder 2">
            <a:extLst>
              <a:ext uri="{FF2B5EF4-FFF2-40B4-BE49-F238E27FC236}">
                <a16:creationId xmlns:a16="http://schemas.microsoft.com/office/drawing/2014/main" id="{4FF7B352-530D-27BB-7F99-A345E6030293}"/>
              </a:ext>
            </a:extLst>
          </p:cNvPr>
          <p:cNvSpPr>
            <a:spLocks noGrp="1"/>
          </p:cNvSpPr>
          <p:nvPr>
            <p:ph idx="1"/>
          </p:nvPr>
        </p:nvSpPr>
        <p:spPr/>
        <p:txBody>
          <a:bodyPr/>
          <a:lstStyle/>
          <a:p>
            <a:pPr marL="0" indent="0">
              <a:buNone/>
            </a:pPr>
            <a:r>
              <a:rPr lang="en-US" dirty="0"/>
              <a:t>Uncertainty is a common theme in every population but even more so from identities that have been suppressed. The goal of this project is to explore and ease some of the uncertainty by shining a light on how LGBTQIA+ identities are lived and supported on a college campus.</a:t>
            </a:r>
          </a:p>
        </p:txBody>
      </p:sp>
    </p:spTree>
    <p:extLst>
      <p:ext uri="{BB962C8B-B14F-4D97-AF65-F5344CB8AC3E}">
        <p14:creationId xmlns:p14="http://schemas.microsoft.com/office/powerpoint/2010/main" val="952759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36B1A-4546-EE8E-F3CC-DA67793EA82F}"/>
              </a:ext>
            </a:extLst>
          </p:cNvPr>
          <p:cNvSpPr>
            <a:spLocks noGrp="1"/>
          </p:cNvSpPr>
          <p:nvPr>
            <p:ph type="title"/>
          </p:nvPr>
        </p:nvSpPr>
        <p:spPr/>
        <p:txBody>
          <a:bodyPr>
            <a:normAutofit fontScale="90000"/>
          </a:bodyPr>
          <a:lstStyle/>
          <a:p>
            <a:pPr algn="ctr"/>
            <a:r>
              <a:rPr lang="en-US" dirty="0"/>
              <a:t>Method</a:t>
            </a:r>
          </a:p>
        </p:txBody>
      </p:sp>
      <p:sp>
        <p:nvSpPr>
          <p:cNvPr id="3" name="Content Placeholder 2">
            <a:extLst>
              <a:ext uri="{FF2B5EF4-FFF2-40B4-BE49-F238E27FC236}">
                <a16:creationId xmlns:a16="http://schemas.microsoft.com/office/drawing/2014/main" id="{D95B24A1-793D-279B-825A-C5D1A8FFD505}"/>
              </a:ext>
            </a:extLst>
          </p:cNvPr>
          <p:cNvSpPr>
            <a:spLocks noGrp="1"/>
          </p:cNvSpPr>
          <p:nvPr>
            <p:ph sz="half" idx="1"/>
          </p:nvPr>
        </p:nvSpPr>
        <p:spPr>
          <a:xfrm>
            <a:off x="838200" y="1442448"/>
            <a:ext cx="5181600" cy="4431302"/>
          </a:xfrm>
        </p:spPr>
        <p:txBody>
          <a:bodyPr anchor="t">
            <a:normAutofit lnSpcReduction="10000"/>
          </a:bodyPr>
          <a:lstStyle/>
          <a:p>
            <a:r>
              <a:rPr lang="en-US" sz="2400" b="1" dirty="0"/>
              <a:t>Participants</a:t>
            </a:r>
          </a:p>
          <a:p>
            <a:pPr lvl="1"/>
            <a:r>
              <a:rPr lang="en-US" sz="2000" dirty="0"/>
              <a:t>Total of 21 interviews (20 participants)</a:t>
            </a:r>
          </a:p>
          <a:p>
            <a:pPr lvl="2"/>
            <a:r>
              <a:rPr lang="en-US" sz="1800" dirty="0"/>
              <a:t>Students/Alumni</a:t>
            </a:r>
          </a:p>
          <a:p>
            <a:pPr lvl="3"/>
            <a:r>
              <a:rPr lang="en-US" sz="1600" dirty="0"/>
              <a:t>14 Participants</a:t>
            </a:r>
          </a:p>
          <a:p>
            <a:pPr lvl="2"/>
            <a:r>
              <a:rPr lang="en-US" sz="1800" dirty="0"/>
              <a:t>Faculty (Academic Professors)</a:t>
            </a:r>
          </a:p>
          <a:p>
            <a:pPr lvl="3"/>
            <a:r>
              <a:rPr lang="en-US" sz="1600" dirty="0"/>
              <a:t>4 Participants</a:t>
            </a:r>
          </a:p>
          <a:p>
            <a:pPr lvl="2"/>
            <a:r>
              <a:rPr lang="en-US" sz="1800" dirty="0"/>
              <a:t>Staff (Professional Employees)</a:t>
            </a:r>
          </a:p>
          <a:p>
            <a:pPr lvl="3"/>
            <a:r>
              <a:rPr lang="en-US" sz="1600" dirty="0"/>
              <a:t>2 Participants</a:t>
            </a:r>
          </a:p>
          <a:p>
            <a:pPr lvl="1"/>
            <a:r>
              <a:rPr lang="en-US" sz="2000" dirty="0"/>
              <a:t>Collected from the MINDS@UW Stout archive</a:t>
            </a:r>
          </a:p>
          <a:p>
            <a:pPr lvl="2"/>
            <a:r>
              <a:rPr lang="en-US" sz="1800" dirty="0"/>
              <a:t>Interviewed during the Fall 2020 Semester</a:t>
            </a:r>
          </a:p>
          <a:p>
            <a:pPr lvl="2"/>
            <a:r>
              <a:rPr lang="en-US" sz="1800" dirty="0"/>
              <a:t>All were recorded and transcribed virtually</a:t>
            </a:r>
          </a:p>
          <a:p>
            <a:pPr lvl="2"/>
            <a:endParaRPr lang="en-US" dirty="0"/>
          </a:p>
        </p:txBody>
      </p:sp>
      <p:sp>
        <p:nvSpPr>
          <p:cNvPr id="4" name="Content Placeholder 3">
            <a:extLst>
              <a:ext uri="{FF2B5EF4-FFF2-40B4-BE49-F238E27FC236}">
                <a16:creationId xmlns:a16="http://schemas.microsoft.com/office/drawing/2014/main" id="{699403A9-D193-1B42-84C8-77DD8D3BB999}"/>
              </a:ext>
            </a:extLst>
          </p:cNvPr>
          <p:cNvSpPr>
            <a:spLocks noGrp="1"/>
          </p:cNvSpPr>
          <p:nvPr>
            <p:ph sz="half" idx="2"/>
          </p:nvPr>
        </p:nvSpPr>
        <p:spPr/>
        <p:txBody>
          <a:bodyPr anchor="t">
            <a:normAutofit lnSpcReduction="10000"/>
          </a:bodyPr>
          <a:lstStyle/>
          <a:p>
            <a:r>
              <a:rPr lang="en-US" sz="2400" b="1" dirty="0"/>
              <a:t>Procedure</a:t>
            </a:r>
          </a:p>
          <a:p>
            <a:pPr lvl="1"/>
            <a:r>
              <a:rPr lang="en-US" sz="2200" dirty="0"/>
              <a:t>Thematic Analysis</a:t>
            </a:r>
          </a:p>
          <a:p>
            <a:pPr lvl="2"/>
            <a:r>
              <a:rPr lang="en-US" sz="2000" dirty="0"/>
              <a:t>Reviewed interview footage</a:t>
            </a:r>
          </a:p>
          <a:p>
            <a:pPr lvl="2"/>
            <a:r>
              <a:rPr lang="en-US" sz="2000" dirty="0"/>
              <a:t>Documented information from each interview</a:t>
            </a:r>
          </a:p>
          <a:p>
            <a:pPr lvl="2"/>
            <a:r>
              <a:rPr lang="en-US" sz="2000" dirty="0"/>
              <a:t>Reviewed notes</a:t>
            </a:r>
          </a:p>
          <a:p>
            <a:pPr lvl="2"/>
            <a:r>
              <a:rPr lang="en-US" sz="2000" dirty="0"/>
              <a:t>Categorized interviews into three themes, although some were able to overlap</a:t>
            </a:r>
          </a:p>
          <a:p>
            <a:pPr lvl="2"/>
            <a:endParaRPr lang="en-US" sz="2000" dirty="0"/>
          </a:p>
          <a:p>
            <a:endParaRPr lang="en-US" dirty="0"/>
          </a:p>
        </p:txBody>
      </p:sp>
    </p:spTree>
    <p:extLst>
      <p:ext uri="{BB962C8B-B14F-4D97-AF65-F5344CB8AC3E}">
        <p14:creationId xmlns:p14="http://schemas.microsoft.com/office/powerpoint/2010/main" val="2437773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306BC-E882-1FE4-EB99-6BCF91A9A748}"/>
              </a:ext>
            </a:extLst>
          </p:cNvPr>
          <p:cNvSpPr>
            <a:spLocks noGrp="1"/>
          </p:cNvSpPr>
          <p:nvPr>
            <p:ph type="title"/>
          </p:nvPr>
        </p:nvSpPr>
        <p:spPr/>
        <p:txBody>
          <a:bodyPr>
            <a:normAutofit fontScale="90000"/>
          </a:bodyPr>
          <a:lstStyle/>
          <a:p>
            <a:pPr algn="ctr"/>
            <a:r>
              <a:rPr lang="en-US" dirty="0"/>
              <a:t>Key Themes</a:t>
            </a:r>
          </a:p>
        </p:txBody>
      </p:sp>
      <p:sp>
        <p:nvSpPr>
          <p:cNvPr id="3" name="Content Placeholder 2">
            <a:extLst>
              <a:ext uri="{FF2B5EF4-FFF2-40B4-BE49-F238E27FC236}">
                <a16:creationId xmlns:a16="http://schemas.microsoft.com/office/drawing/2014/main" id="{B1E8B23F-DA52-D79C-2C41-284384EA491F}"/>
              </a:ext>
            </a:extLst>
          </p:cNvPr>
          <p:cNvSpPr>
            <a:spLocks noGrp="1"/>
          </p:cNvSpPr>
          <p:nvPr>
            <p:ph sz="half" idx="1"/>
          </p:nvPr>
        </p:nvSpPr>
        <p:spPr/>
        <p:txBody>
          <a:bodyPr anchor="t">
            <a:normAutofit/>
          </a:bodyPr>
          <a:lstStyle/>
          <a:p>
            <a:r>
              <a:rPr lang="en-US" sz="2400" b="1" dirty="0"/>
              <a:t>Social &amp; Community</a:t>
            </a:r>
          </a:p>
          <a:p>
            <a:pPr lvl="1"/>
            <a:r>
              <a:rPr lang="en-US" sz="2000" dirty="0"/>
              <a:t>This theme is intended to reflect responses and attitudes that highlight the sense of connection seen by members of the LGBTQIA+ community</a:t>
            </a:r>
          </a:p>
        </p:txBody>
      </p:sp>
      <p:sp>
        <p:nvSpPr>
          <p:cNvPr id="4" name="Content Placeholder 3">
            <a:extLst>
              <a:ext uri="{FF2B5EF4-FFF2-40B4-BE49-F238E27FC236}">
                <a16:creationId xmlns:a16="http://schemas.microsoft.com/office/drawing/2014/main" id="{9499DD4B-3992-01B9-7111-1A58DF312C58}"/>
              </a:ext>
            </a:extLst>
          </p:cNvPr>
          <p:cNvSpPr>
            <a:spLocks noGrp="1"/>
          </p:cNvSpPr>
          <p:nvPr>
            <p:ph sz="half" idx="12"/>
          </p:nvPr>
        </p:nvSpPr>
        <p:spPr/>
        <p:txBody>
          <a:bodyPr anchor="t">
            <a:normAutofit/>
          </a:bodyPr>
          <a:lstStyle/>
          <a:p>
            <a:r>
              <a:rPr lang="en-US" sz="2400" b="1" dirty="0"/>
              <a:t>Identity Formation</a:t>
            </a:r>
          </a:p>
          <a:p>
            <a:pPr lvl="1"/>
            <a:r>
              <a:rPr lang="en-US" sz="2000" dirty="0"/>
              <a:t>This theme is intended to highlight responses that shaped and developed a member of the community’s connection to their gender and/or sexuality</a:t>
            </a:r>
          </a:p>
        </p:txBody>
      </p:sp>
      <p:sp>
        <p:nvSpPr>
          <p:cNvPr id="5" name="Content Placeholder 4">
            <a:extLst>
              <a:ext uri="{FF2B5EF4-FFF2-40B4-BE49-F238E27FC236}">
                <a16:creationId xmlns:a16="http://schemas.microsoft.com/office/drawing/2014/main" id="{844EFDE8-2256-ACB1-D5B0-8472B3A75F77}"/>
              </a:ext>
            </a:extLst>
          </p:cNvPr>
          <p:cNvSpPr>
            <a:spLocks noGrp="1"/>
          </p:cNvSpPr>
          <p:nvPr>
            <p:ph sz="half" idx="13"/>
          </p:nvPr>
        </p:nvSpPr>
        <p:spPr/>
        <p:txBody>
          <a:bodyPr anchor="t">
            <a:normAutofit/>
          </a:bodyPr>
          <a:lstStyle/>
          <a:p>
            <a:r>
              <a:rPr lang="en-US" sz="2400" b="1" dirty="0"/>
              <a:t>Career &amp; Lifestyle</a:t>
            </a:r>
          </a:p>
          <a:p>
            <a:pPr lvl="1"/>
            <a:r>
              <a:rPr lang="en-US" sz="2000" dirty="0"/>
              <a:t>This theme is intended to highlight responses that emphasized how an individual’s identity was shaped by their academics, professional life, or involvement on campus</a:t>
            </a:r>
          </a:p>
        </p:txBody>
      </p:sp>
    </p:spTree>
    <p:extLst>
      <p:ext uri="{BB962C8B-B14F-4D97-AF65-F5344CB8AC3E}">
        <p14:creationId xmlns:p14="http://schemas.microsoft.com/office/powerpoint/2010/main" val="219435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24F211-39A2-92F7-A6C5-B6807B6176A2}"/>
              </a:ext>
            </a:extLst>
          </p:cNvPr>
          <p:cNvSpPr>
            <a:spLocks noGrp="1"/>
          </p:cNvSpPr>
          <p:nvPr>
            <p:ph type="title"/>
          </p:nvPr>
        </p:nvSpPr>
        <p:spPr/>
        <p:txBody>
          <a:bodyPr>
            <a:normAutofit fontScale="90000"/>
          </a:bodyPr>
          <a:lstStyle/>
          <a:p>
            <a:pPr algn="ctr"/>
            <a:r>
              <a:rPr lang="en-US" dirty="0"/>
              <a:t>Key Services &amp; Programs</a:t>
            </a:r>
          </a:p>
        </p:txBody>
      </p:sp>
      <p:sp>
        <p:nvSpPr>
          <p:cNvPr id="6" name="Content Placeholder 5">
            <a:extLst>
              <a:ext uri="{FF2B5EF4-FFF2-40B4-BE49-F238E27FC236}">
                <a16:creationId xmlns:a16="http://schemas.microsoft.com/office/drawing/2014/main" id="{ED2BA23F-C1DB-72F2-55A8-F2DBD168008C}"/>
              </a:ext>
            </a:extLst>
          </p:cNvPr>
          <p:cNvSpPr>
            <a:spLocks noGrp="1"/>
          </p:cNvSpPr>
          <p:nvPr>
            <p:ph sz="half" idx="1"/>
          </p:nvPr>
        </p:nvSpPr>
        <p:spPr>
          <a:xfrm>
            <a:off x="838200" y="1442448"/>
            <a:ext cx="5181600" cy="4433058"/>
          </a:xfrm>
        </p:spPr>
        <p:txBody>
          <a:bodyPr anchor="t"/>
          <a:lstStyle/>
          <a:p>
            <a:r>
              <a:rPr lang="en-US" b="1" dirty="0"/>
              <a:t>The </a:t>
            </a:r>
            <a:r>
              <a:rPr lang="en-US" b="1" dirty="0" err="1"/>
              <a:t>Qube</a:t>
            </a:r>
            <a:endParaRPr lang="en-US" b="1" dirty="0"/>
          </a:p>
          <a:p>
            <a:pPr lvl="1"/>
            <a:r>
              <a:rPr lang="en-US" dirty="0"/>
              <a:t>LGBTQIA+ office on campus that serves as a campus safe space for members of the community and coordinates educational/social events for the campus</a:t>
            </a:r>
          </a:p>
          <a:p>
            <a:pPr lvl="2"/>
            <a:r>
              <a:rPr lang="en-US" dirty="0"/>
              <a:t>Social Events</a:t>
            </a:r>
          </a:p>
          <a:p>
            <a:pPr lvl="3"/>
            <a:r>
              <a:rPr lang="en-US" dirty="0" err="1"/>
              <a:t>Qubie</a:t>
            </a:r>
            <a:r>
              <a:rPr lang="en-US" dirty="0"/>
              <a:t> Gayla</a:t>
            </a:r>
          </a:p>
          <a:p>
            <a:pPr lvl="3"/>
            <a:r>
              <a:rPr lang="en-US" dirty="0"/>
              <a:t>Gaymer Night</a:t>
            </a:r>
          </a:p>
          <a:p>
            <a:pPr lvl="2"/>
            <a:r>
              <a:rPr lang="en-US" dirty="0"/>
              <a:t>Educational Events and Activities</a:t>
            </a:r>
          </a:p>
          <a:p>
            <a:pPr lvl="3"/>
            <a:r>
              <a:rPr lang="en-US" dirty="0"/>
              <a:t>Brown Bag Discussions</a:t>
            </a:r>
          </a:p>
          <a:p>
            <a:pPr lvl="3"/>
            <a:r>
              <a:rPr lang="en-US" dirty="0"/>
              <a:t>Safe Space Training</a:t>
            </a:r>
          </a:p>
        </p:txBody>
      </p:sp>
      <p:sp>
        <p:nvSpPr>
          <p:cNvPr id="7" name="Content Placeholder 6">
            <a:extLst>
              <a:ext uri="{FF2B5EF4-FFF2-40B4-BE49-F238E27FC236}">
                <a16:creationId xmlns:a16="http://schemas.microsoft.com/office/drawing/2014/main" id="{09210943-DD2D-EBB4-ED45-1617AADCC892}"/>
              </a:ext>
            </a:extLst>
          </p:cNvPr>
          <p:cNvSpPr>
            <a:spLocks noGrp="1"/>
          </p:cNvSpPr>
          <p:nvPr>
            <p:ph sz="half" idx="2"/>
          </p:nvPr>
        </p:nvSpPr>
        <p:spPr>
          <a:xfrm>
            <a:off x="6172200" y="1442448"/>
            <a:ext cx="5181600" cy="4433058"/>
          </a:xfrm>
        </p:spPr>
        <p:txBody>
          <a:bodyPr anchor="t"/>
          <a:lstStyle/>
          <a:p>
            <a:r>
              <a:rPr lang="en-US" b="1" dirty="0" err="1"/>
              <a:t>Out@Stout</a:t>
            </a:r>
            <a:endParaRPr lang="en-US" b="1" dirty="0"/>
          </a:p>
          <a:p>
            <a:pPr lvl="1"/>
            <a:r>
              <a:rPr lang="en-US" dirty="0"/>
              <a:t>A living community that houses students of all class standings with the main focus of being dedicated to LGBTQIA+ students to help foster a sense of safety and close connection as residents navigate campus life</a:t>
            </a:r>
          </a:p>
          <a:p>
            <a:pPr lvl="2"/>
            <a:r>
              <a:rPr lang="en-US" dirty="0"/>
              <a:t>Features</a:t>
            </a:r>
          </a:p>
          <a:p>
            <a:pPr lvl="3"/>
            <a:r>
              <a:rPr lang="en-US" dirty="0"/>
              <a:t>Gender Neutral Bathrooms</a:t>
            </a:r>
          </a:p>
          <a:p>
            <a:pPr lvl="3"/>
            <a:r>
              <a:rPr lang="en-US" dirty="0"/>
              <a:t>Social Events</a:t>
            </a:r>
          </a:p>
          <a:p>
            <a:pPr lvl="3"/>
            <a:r>
              <a:rPr lang="en-US" dirty="0"/>
              <a:t>Great Opportunity to Foster Connections</a:t>
            </a:r>
          </a:p>
          <a:p>
            <a:pPr lvl="3"/>
            <a:endParaRPr lang="en-US" dirty="0"/>
          </a:p>
        </p:txBody>
      </p:sp>
    </p:spTree>
    <p:extLst>
      <p:ext uri="{BB962C8B-B14F-4D97-AF65-F5344CB8AC3E}">
        <p14:creationId xmlns:p14="http://schemas.microsoft.com/office/powerpoint/2010/main" val="207965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4973A5-B880-1312-ADD7-176ADA42F0FA}"/>
              </a:ext>
            </a:extLst>
          </p:cNvPr>
          <p:cNvSpPr>
            <a:spLocks noGrp="1"/>
          </p:cNvSpPr>
          <p:nvPr>
            <p:ph sz="half" idx="1"/>
          </p:nvPr>
        </p:nvSpPr>
        <p:spPr>
          <a:xfrm>
            <a:off x="838200" y="1442448"/>
            <a:ext cx="3259822" cy="4433058"/>
          </a:xfrm>
        </p:spPr>
        <p:txBody>
          <a:bodyPr anchor="t">
            <a:normAutofit lnSpcReduction="10000"/>
          </a:bodyPr>
          <a:lstStyle/>
          <a:p>
            <a:r>
              <a:rPr lang="en-US" b="1" dirty="0"/>
              <a:t>Students/Alumni</a:t>
            </a:r>
          </a:p>
          <a:p>
            <a:pPr lvl="1"/>
            <a:r>
              <a:rPr lang="en-US" dirty="0"/>
              <a:t>Ten participants in this demographic were found with this theme</a:t>
            </a:r>
          </a:p>
          <a:p>
            <a:r>
              <a:rPr lang="en-US" b="1" dirty="0"/>
              <a:t>Notable Remarks</a:t>
            </a:r>
          </a:p>
          <a:p>
            <a:pPr lvl="1"/>
            <a:r>
              <a:rPr lang="en-US" dirty="0"/>
              <a:t>When asked about feeling welcome and accepted on campus, one participant responded that they were welcomed and felt lucky to find a friend group early on and that they didn’t struggle socially due to faculty and staff creating safe environments</a:t>
            </a:r>
          </a:p>
          <a:p>
            <a:endParaRPr lang="en-US" dirty="0"/>
          </a:p>
        </p:txBody>
      </p:sp>
      <p:sp>
        <p:nvSpPr>
          <p:cNvPr id="3" name="Title 2">
            <a:extLst>
              <a:ext uri="{FF2B5EF4-FFF2-40B4-BE49-F238E27FC236}">
                <a16:creationId xmlns:a16="http://schemas.microsoft.com/office/drawing/2014/main" id="{ECFD29C7-C7DD-CE2C-A22C-7F01FBD96C31}"/>
              </a:ext>
            </a:extLst>
          </p:cNvPr>
          <p:cNvSpPr>
            <a:spLocks noGrp="1"/>
          </p:cNvSpPr>
          <p:nvPr>
            <p:ph type="title"/>
          </p:nvPr>
        </p:nvSpPr>
        <p:spPr/>
        <p:txBody>
          <a:bodyPr>
            <a:normAutofit fontScale="90000"/>
          </a:bodyPr>
          <a:lstStyle/>
          <a:p>
            <a:pPr algn="ctr"/>
            <a:r>
              <a:rPr lang="en-US" dirty="0"/>
              <a:t>Social &amp; Community</a:t>
            </a:r>
          </a:p>
        </p:txBody>
      </p:sp>
      <p:sp>
        <p:nvSpPr>
          <p:cNvPr id="4" name="Content Placeholder 3">
            <a:extLst>
              <a:ext uri="{FF2B5EF4-FFF2-40B4-BE49-F238E27FC236}">
                <a16:creationId xmlns:a16="http://schemas.microsoft.com/office/drawing/2014/main" id="{322301CC-90F8-D776-9770-1295EB058708}"/>
              </a:ext>
            </a:extLst>
          </p:cNvPr>
          <p:cNvSpPr>
            <a:spLocks noGrp="1"/>
          </p:cNvSpPr>
          <p:nvPr>
            <p:ph sz="half" idx="12"/>
          </p:nvPr>
        </p:nvSpPr>
        <p:spPr>
          <a:xfrm>
            <a:off x="4495800" y="1442447"/>
            <a:ext cx="3259822" cy="4433059"/>
          </a:xfrm>
        </p:spPr>
        <p:txBody>
          <a:bodyPr anchor="t">
            <a:normAutofit lnSpcReduction="10000"/>
          </a:bodyPr>
          <a:lstStyle/>
          <a:p>
            <a:r>
              <a:rPr lang="en-US" b="1" dirty="0"/>
              <a:t>Faculty</a:t>
            </a:r>
          </a:p>
          <a:p>
            <a:pPr lvl="1"/>
            <a:r>
              <a:rPr lang="en-US" dirty="0"/>
              <a:t>One participant from this demographic was found with this theme</a:t>
            </a:r>
          </a:p>
          <a:p>
            <a:r>
              <a:rPr lang="en-US" b="1" dirty="0"/>
              <a:t>Notable Remarks</a:t>
            </a:r>
          </a:p>
          <a:p>
            <a:pPr lvl="1"/>
            <a:r>
              <a:rPr lang="en-US" dirty="0"/>
              <a:t>When asked about the impact of safe spaces on campus, participant responded that a physical place can help empower students by giving them a place to turn to or be in for safety or to promote advocacy of issues on campus</a:t>
            </a:r>
          </a:p>
        </p:txBody>
      </p:sp>
      <p:sp>
        <p:nvSpPr>
          <p:cNvPr id="5" name="Content Placeholder 4">
            <a:extLst>
              <a:ext uri="{FF2B5EF4-FFF2-40B4-BE49-F238E27FC236}">
                <a16:creationId xmlns:a16="http://schemas.microsoft.com/office/drawing/2014/main" id="{023192C0-B735-3539-20A6-3C1C6FB3DC90}"/>
              </a:ext>
            </a:extLst>
          </p:cNvPr>
          <p:cNvSpPr>
            <a:spLocks noGrp="1"/>
          </p:cNvSpPr>
          <p:nvPr>
            <p:ph sz="half" idx="13"/>
          </p:nvPr>
        </p:nvSpPr>
        <p:spPr>
          <a:xfrm>
            <a:off x="8153400" y="1442448"/>
            <a:ext cx="3259822" cy="4433058"/>
          </a:xfrm>
        </p:spPr>
        <p:txBody>
          <a:bodyPr anchor="t">
            <a:normAutofit lnSpcReduction="10000"/>
          </a:bodyPr>
          <a:lstStyle/>
          <a:p>
            <a:r>
              <a:rPr lang="en-US" b="1" dirty="0"/>
              <a:t>Staff</a:t>
            </a:r>
          </a:p>
          <a:p>
            <a:pPr lvl="1"/>
            <a:r>
              <a:rPr lang="en-US" dirty="0"/>
              <a:t>Two participants from this demographic were found with this theme</a:t>
            </a:r>
          </a:p>
          <a:p>
            <a:r>
              <a:rPr lang="en-US" b="1" dirty="0"/>
              <a:t>Notable Remarks</a:t>
            </a:r>
          </a:p>
          <a:p>
            <a:pPr lvl="1"/>
            <a:r>
              <a:rPr lang="en-US" dirty="0"/>
              <a:t>When asked about the impact of the </a:t>
            </a:r>
            <a:r>
              <a:rPr lang="en-US" dirty="0" err="1"/>
              <a:t>Qube</a:t>
            </a:r>
            <a:r>
              <a:rPr lang="en-US" dirty="0"/>
              <a:t>, one respondent mentioned that the centralized location of the office made it more visible and accessible to students to signal that the campus was supportive of the LGBTQIA+ community on campus</a:t>
            </a:r>
          </a:p>
        </p:txBody>
      </p:sp>
    </p:spTree>
    <p:extLst>
      <p:ext uri="{BB962C8B-B14F-4D97-AF65-F5344CB8AC3E}">
        <p14:creationId xmlns:p14="http://schemas.microsoft.com/office/powerpoint/2010/main" val="399616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A4FFA-731E-E5FB-BBCB-1ED5A7F77309}"/>
              </a:ext>
            </a:extLst>
          </p:cNvPr>
          <p:cNvSpPr>
            <a:spLocks noGrp="1"/>
          </p:cNvSpPr>
          <p:nvPr>
            <p:ph type="title"/>
          </p:nvPr>
        </p:nvSpPr>
        <p:spPr/>
        <p:txBody>
          <a:bodyPr>
            <a:normAutofit fontScale="90000"/>
          </a:bodyPr>
          <a:lstStyle/>
          <a:p>
            <a:pPr algn="ctr"/>
            <a:r>
              <a:rPr lang="en-US" dirty="0"/>
              <a:t>Identity Formation</a:t>
            </a:r>
          </a:p>
        </p:txBody>
      </p:sp>
      <p:sp>
        <p:nvSpPr>
          <p:cNvPr id="6" name="Content Placeholder 5">
            <a:extLst>
              <a:ext uri="{FF2B5EF4-FFF2-40B4-BE49-F238E27FC236}">
                <a16:creationId xmlns:a16="http://schemas.microsoft.com/office/drawing/2014/main" id="{6AC82BA5-D53A-9E96-FB2B-25DB6339FD9F}"/>
              </a:ext>
            </a:extLst>
          </p:cNvPr>
          <p:cNvSpPr>
            <a:spLocks noGrp="1"/>
          </p:cNvSpPr>
          <p:nvPr>
            <p:ph sz="half" idx="1"/>
          </p:nvPr>
        </p:nvSpPr>
        <p:spPr>
          <a:xfrm>
            <a:off x="838200" y="1442447"/>
            <a:ext cx="5181600" cy="4426573"/>
          </a:xfrm>
        </p:spPr>
        <p:txBody>
          <a:bodyPr anchor="t">
            <a:normAutofit lnSpcReduction="10000"/>
          </a:bodyPr>
          <a:lstStyle/>
          <a:p>
            <a:r>
              <a:rPr lang="en-US" b="1" dirty="0"/>
              <a:t>Students/Alumni</a:t>
            </a:r>
          </a:p>
          <a:p>
            <a:pPr lvl="1"/>
            <a:r>
              <a:rPr lang="en-US" dirty="0"/>
              <a:t>Nine participants in this demographic were found with this theme</a:t>
            </a:r>
          </a:p>
          <a:p>
            <a:r>
              <a:rPr lang="en-US" b="1" dirty="0"/>
              <a:t>Notable Remarks</a:t>
            </a:r>
          </a:p>
          <a:p>
            <a:pPr lvl="1"/>
            <a:r>
              <a:rPr lang="en-US" dirty="0"/>
              <a:t>When asked how their identity interacted their LGBTQIA+ identity, one respondent noted that their identity as a bisexual man was drastically different than a bisexual woman’s due to cultural expectations that being in tune with one’s identity is seen as being more feminine</a:t>
            </a:r>
          </a:p>
          <a:p>
            <a:pPr lvl="1"/>
            <a:r>
              <a:rPr lang="en-US" dirty="0"/>
              <a:t>When asked about when they realized they weren’t “straight”, another respondent noted it was later in high school when they realized they didn’t want to BE like other girls, instead they wanted to be WITH other girls because a friend came out as lesbian</a:t>
            </a:r>
          </a:p>
        </p:txBody>
      </p:sp>
      <p:sp>
        <p:nvSpPr>
          <p:cNvPr id="9" name="Content Placeholder 8">
            <a:extLst>
              <a:ext uri="{FF2B5EF4-FFF2-40B4-BE49-F238E27FC236}">
                <a16:creationId xmlns:a16="http://schemas.microsoft.com/office/drawing/2014/main" id="{FE41C8DA-FBE8-3F26-0A2C-7C24127B353A}"/>
              </a:ext>
            </a:extLst>
          </p:cNvPr>
          <p:cNvSpPr>
            <a:spLocks noGrp="1"/>
          </p:cNvSpPr>
          <p:nvPr>
            <p:ph sz="half" idx="2"/>
          </p:nvPr>
        </p:nvSpPr>
        <p:spPr>
          <a:xfrm>
            <a:off x="6172200" y="1442448"/>
            <a:ext cx="5181600" cy="4426572"/>
          </a:xfrm>
        </p:spPr>
        <p:txBody>
          <a:bodyPr anchor="t">
            <a:normAutofit lnSpcReduction="10000"/>
          </a:bodyPr>
          <a:lstStyle/>
          <a:p>
            <a:r>
              <a:rPr lang="en-US" b="1" dirty="0"/>
              <a:t>Faculty</a:t>
            </a:r>
          </a:p>
          <a:p>
            <a:pPr lvl="1"/>
            <a:r>
              <a:rPr lang="en-US" dirty="0"/>
              <a:t>One participant in this demographic was found with this theme</a:t>
            </a:r>
          </a:p>
          <a:p>
            <a:r>
              <a:rPr lang="en-US" b="1" dirty="0"/>
              <a:t>Notable Remarks</a:t>
            </a:r>
          </a:p>
          <a:p>
            <a:pPr lvl="1"/>
            <a:r>
              <a:rPr lang="en-US" dirty="0"/>
              <a:t>Respondent noted that almost no one was out during their K12 years because of AIDs… Similarly, when they first came to UW-Stout as a professor, they were hesitant to share that they were Queer with students or colleagues, although they found it to be an open and relaxed environment. Today, they let their students know right away so they feel welcome and safe in classes</a:t>
            </a:r>
          </a:p>
        </p:txBody>
      </p:sp>
    </p:spTree>
    <p:extLst>
      <p:ext uri="{BB962C8B-B14F-4D97-AF65-F5344CB8AC3E}">
        <p14:creationId xmlns:p14="http://schemas.microsoft.com/office/powerpoint/2010/main" val="270627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97BAC-063C-4755-7CEC-8CD91FB4D2F9}"/>
              </a:ext>
            </a:extLst>
          </p:cNvPr>
          <p:cNvSpPr>
            <a:spLocks noGrp="1"/>
          </p:cNvSpPr>
          <p:nvPr>
            <p:ph type="title"/>
          </p:nvPr>
        </p:nvSpPr>
        <p:spPr/>
        <p:txBody>
          <a:bodyPr>
            <a:normAutofit fontScale="90000"/>
          </a:bodyPr>
          <a:lstStyle/>
          <a:p>
            <a:pPr algn="ctr"/>
            <a:r>
              <a:rPr lang="en-US" dirty="0"/>
              <a:t>Career &amp; Lifestyle</a:t>
            </a:r>
          </a:p>
        </p:txBody>
      </p:sp>
      <p:sp>
        <p:nvSpPr>
          <p:cNvPr id="3" name="Content Placeholder 2">
            <a:extLst>
              <a:ext uri="{FF2B5EF4-FFF2-40B4-BE49-F238E27FC236}">
                <a16:creationId xmlns:a16="http://schemas.microsoft.com/office/drawing/2014/main" id="{7D8CC658-7215-CC40-A6D1-DCC9172F6AB9}"/>
              </a:ext>
            </a:extLst>
          </p:cNvPr>
          <p:cNvSpPr>
            <a:spLocks noGrp="1"/>
          </p:cNvSpPr>
          <p:nvPr>
            <p:ph sz="half" idx="1"/>
          </p:nvPr>
        </p:nvSpPr>
        <p:spPr>
          <a:xfrm>
            <a:off x="838200" y="1442448"/>
            <a:ext cx="3259822" cy="4420088"/>
          </a:xfrm>
        </p:spPr>
        <p:txBody>
          <a:bodyPr anchor="t">
            <a:normAutofit lnSpcReduction="10000"/>
          </a:bodyPr>
          <a:lstStyle/>
          <a:p>
            <a:r>
              <a:rPr lang="en-US" b="1" dirty="0"/>
              <a:t>Students/Alumni</a:t>
            </a:r>
          </a:p>
          <a:p>
            <a:pPr lvl="1"/>
            <a:r>
              <a:rPr lang="en-US" dirty="0"/>
              <a:t>Three participants in this demographic were found with this theme</a:t>
            </a:r>
          </a:p>
          <a:p>
            <a:r>
              <a:rPr lang="en-US" b="1" dirty="0"/>
              <a:t>Notable Remarks</a:t>
            </a:r>
          </a:p>
          <a:p>
            <a:pPr lvl="1"/>
            <a:r>
              <a:rPr lang="en-US" dirty="0"/>
              <a:t>An alumni recounted receiving messages like “Seeing you on campus gave me the permission to be who I am” and “If you can do it, I can too” in reference to their very open gender expression and perseverance amidst harassment from those outside the community</a:t>
            </a:r>
          </a:p>
        </p:txBody>
      </p:sp>
      <p:sp>
        <p:nvSpPr>
          <p:cNvPr id="4" name="Content Placeholder 3">
            <a:extLst>
              <a:ext uri="{FF2B5EF4-FFF2-40B4-BE49-F238E27FC236}">
                <a16:creationId xmlns:a16="http://schemas.microsoft.com/office/drawing/2014/main" id="{1D18B724-BE04-B0F8-984D-46E70B148AF3}"/>
              </a:ext>
            </a:extLst>
          </p:cNvPr>
          <p:cNvSpPr>
            <a:spLocks noGrp="1"/>
          </p:cNvSpPr>
          <p:nvPr>
            <p:ph sz="half" idx="12"/>
          </p:nvPr>
        </p:nvSpPr>
        <p:spPr>
          <a:xfrm>
            <a:off x="4495800" y="1442448"/>
            <a:ext cx="3259822" cy="4420088"/>
          </a:xfrm>
        </p:spPr>
        <p:txBody>
          <a:bodyPr anchor="t">
            <a:normAutofit fontScale="92500" lnSpcReduction="20000"/>
          </a:bodyPr>
          <a:lstStyle/>
          <a:p>
            <a:r>
              <a:rPr lang="en-US" b="1" dirty="0"/>
              <a:t>Faculty</a:t>
            </a:r>
          </a:p>
          <a:p>
            <a:pPr lvl="1"/>
            <a:r>
              <a:rPr lang="en-US" dirty="0"/>
              <a:t>Four participants in this demographic were found with this theme</a:t>
            </a:r>
          </a:p>
          <a:p>
            <a:r>
              <a:rPr lang="en-US" b="1" dirty="0"/>
              <a:t>Notable Remarks</a:t>
            </a:r>
          </a:p>
          <a:p>
            <a:pPr lvl="1"/>
            <a:r>
              <a:rPr lang="en-US" dirty="0"/>
              <a:t>In reference to the current curriculum, one faculty member believes courses have a long way to go before they can truly represent the LGBTQIA+ community as Fall of 2020 was the first time a class specifically on Queer Studies was offered, despite the large population of Queer students but remains hopeful with new changes</a:t>
            </a:r>
          </a:p>
        </p:txBody>
      </p:sp>
      <p:sp>
        <p:nvSpPr>
          <p:cNvPr id="5" name="Content Placeholder 4">
            <a:extLst>
              <a:ext uri="{FF2B5EF4-FFF2-40B4-BE49-F238E27FC236}">
                <a16:creationId xmlns:a16="http://schemas.microsoft.com/office/drawing/2014/main" id="{81B1E837-E947-7D7D-DABE-77A0D9AB99FF}"/>
              </a:ext>
            </a:extLst>
          </p:cNvPr>
          <p:cNvSpPr>
            <a:spLocks noGrp="1"/>
          </p:cNvSpPr>
          <p:nvPr>
            <p:ph sz="half" idx="13"/>
          </p:nvPr>
        </p:nvSpPr>
        <p:spPr>
          <a:xfrm>
            <a:off x="8153400" y="1442448"/>
            <a:ext cx="3259822" cy="4420088"/>
          </a:xfrm>
        </p:spPr>
        <p:txBody>
          <a:bodyPr anchor="t">
            <a:normAutofit fontScale="92500" lnSpcReduction="20000"/>
          </a:bodyPr>
          <a:lstStyle/>
          <a:p>
            <a:r>
              <a:rPr lang="en-US" b="1" dirty="0"/>
              <a:t>Staff</a:t>
            </a:r>
          </a:p>
          <a:p>
            <a:pPr lvl="1"/>
            <a:r>
              <a:rPr lang="en-US" dirty="0"/>
              <a:t>Two participants in this demographic were found with this theme</a:t>
            </a:r>
          </a:p>
          <a:p>
            <a:r>
              <a:rPr lang="en-US" b="1" dirty="0"/>
              <a:t>Notable Remarks</a:t>
            </a:r>
          </a:p>
          <a:p>
            <a:pPr lvl="1"/>
            <a:r>
              <a:rPr lang="en-US" dirty="0"/>
              <a:t>While highlighting the role of the </a:t>
            </a:r>
            <a:r>
              <a:rPr lang="en-US" dirty="0" err="1"/>
              <a:t>Qube</a:t>
            </a:r>
            <a:r>
              <a:rPr lang="en-US" dirty="0"/>
              <a:t> on campus, a staff member noted that students reported feeling safest inside of the office, but the people inside were what contributed to the feeling of safety. Similarly, they noted that the </a:t>
            </a:r>
            <a:r>
              <a:rPr lang="en-US" dirty="0" err="1"/>
              <a:t>Qube</a:t>
            </a:r>
            <a:r>
              <a:rPr lang="en-US" dirty="0"/>
              <a:t> had been incorporated into training for other departments around campus as a resource for students and faculty alike</a:t>
            </a:r>
          </a:p>
          <a:p>
            <a:pPr marL="0" indent="0">
              <a:buNone/>
            </a:pPr>
            <a:endParaRPr lang="en-US" b="1" dirty="0"/>
          </a:p>
        </p:txBody>
      </p:sp>
    </p:spTree>
    <p:extLst>
      <p:ext uri="{BB962C8B-B14F-4D97-AF65-F5344CB8AC3E}">
        <p14:creationId xmlns:p14="http://schemas.microsoft.com/office/powerpoint/2010/main" val="122826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9A49F-B7A7-B8A3-E7BE-00EAAE669950}"/>
              </a:ext>
            </a:extLst>
          </p:cNvPr>
          <p:cNvSpPr>
            <a:spLocks noGrp="1"/>
          </p:cNvSpPr>
          <p:nvPr>
            <p:ph type="title"/>
          </p:nvPr>
        </p:nvSpPr>
        <p:spPr/>
        <p:txBody>
          <a:bodyPr/>
          <a:lstStyle/>
          <a:p>
            <a:r>
              <a:rPr lang="en-US" dirty="0"/>
              <a:t>Common Stories</a:t>
            </a:r>
          </a:p>
        </p:txBody>
      </p:sp>
      <p:sp>
        <p:nvSpPr>
          <p:cNvPr id="3" name="Content Placeholder 2">
            <a:extLst>
              <a:ext uri="{FF2B5EF4-FFF2-40B4-BE49-F238E27FC236}">
                <a16:creationId xmlns:a16="http://schemas.microsoft.com/office/drawing/2014/main" id="{883ED606-5A69-9F33-99D5-B3959BBA7127}"/>
              </a:ext>
            </a:extLst>
          </p:cNvPr>
          <p:cNvSpPr>
            <a:spLocks noGrp="1"/>
          </p:cNvSpPr>
          <p:nvPr>
            <p:ph idx="1"/>
          </p:nvPr>
        </p:nvSpPr>
        <p:spPr/>
        <p:txBody>
          <a:bodyPr/>
          <a:lstStyle/>
          <a:p>
            <a:r>
              <a:rPr lang="en-US" dirty="0"/>
              <a:t>Most students reported feeling safe and supported on campus and felt that they could express their identities within classes and social situations without facing repercussions. Additionally, they trust many faculty and staff members as safe places where they can authentically be themselves. As noted by several participants, this has been a work in progress for years, but students are finding the community they need to thrive personally and be successful academically and beyond.</a:t>
            </a:r>
          </a:p>
        </p:txBody>
      </p:sp>
    </p:spTree>
    <p:extLst>
      <p:ext uri="{BB962C8B-B14F-4D97-AF65-F5344CB8AC3E}">
        <p14:creationId xmlns:p14="http://schemas.microsoft.com/office/powerpoint/2010/main" val="3557835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6027E-2752-155B-73C7-7929166761DE}"/>
              </a:ext>
            </a:extLst>
          </p:cNvPr>
          <p:cNvSpPr>
            <a:spLocks noGrp="1"/>
          </p:cNvSpPr>
          <p:nvPr>
            <p:ph type="title"/>
          </p:nvPr>
        </p:nvSpPr>
        <p:spPr/>
        <p:txBody>
          <a:bodyPr>
            <a:normAutofit fontScale="90000"/>
          </a:bodyPr>
          <a:lstStyle/>
          <a:p>
            <a:r>
              <a:rPr lang="en-US" dirty="0"/>
              <a:t>Acknowledgements</a:t>
            </a:r>
          </a:p>
        </p:txBody>
      </p:sp>
      <p:sp>
        <p:nvSpPr>
          <p:cNvPr id="6" name="Content Placeholder 5">
            <a:extLst>
              <a:ext uri="{FF2B5EF4-FFF2-40B4-BE49-F238E27FC236}">
                <a16:creationId xmlns:a16="http://schemas.microsoft.com/office/drawing/2014/main" id="{19AA3ED6-8D5E-71A0-7B46-B21B6344CAE7}"/>
              </a:ext>
            </a:extLst>
          </p:cNvPr>
          <p:cNvSpPr>
            <a:spLocks noGrp="1"/>
          </p:cNvSpPr>
          <p:nvPr>
            <p:ph sz="half" idx="1"/>
          </p:nvPr>
        </p:nvSpPr>
        <p:spPr>
          <a:xfrm>
            <a:off x="838199" y="1442448"/>
            <a:ext cx="10515599" cy="4351338"/>
          </a:xfrm>
        </p:spPr>
        <p:txBody>
          <a:bodyPr anchor="t"/>
          <a:lstStyle/>
          <a:p>
            <a:r>
              <a:rPr lang="en-US" dirty="0"/>
              <a:t>University of Wisconsin-Stout Archives</a:t>
            </a:r>
          </a:p>
          <a:p>
            <a:r>
              <a:rPr lang="en-US" dirty="0"/>
              <a:t>WGS-205 Interviewers</a:t>
            </a:r>
          </a:p>
          <a:p>
            <a:r>
              <a:rPr lang="en-US" dirty="0"/>
              <a:t>Office of Research and Sponsored Programs</a:t>
            </a:r>
          </a:p>
        </p:txBody>
      </p:sp>
    </p:spTree>
    <p:extLst>
      <p:ext uri="{BB962C8B-B14F-4D97-AF65-F5344CB8AC3E}">
        <p14:creationId xmlns:p14="http://schemas.microsoft.com/office/powerpoint/2010/main" val="2397879679"/>
      </p:ext>
    </p:extLst>
  </p:cSld>
  <p:clrMapOvr>
    <a:masterClrMapping/>
  </p:clrMapOvr>
</p:sld>
</file>

<file path=ppt/theme/theme1.xml><?xml version="1.0" encoding="utf-8"?>
<a:theme xmlns:a="http://schemas.openxmlformats.org/drawingml/2006/main" name="Office Theme">
  <a:themeElements>
    <a:clrScheme name="UW-Stout">
      <a:dk1>
        <a:srgbClr val="13284B"/>
      </a:dk1>
      <a:lt1>
        <a:srgbClr val="F0F0F0"/>
      </a:lt1>
      <a:dk2>
        <a:srgbClr val="13284B"/>
      </a:dk2>
      <a:lt2>
        <a:srgbClr val="00A3E0"/>
      </a:lt2>
      <a:accent1>
        <a:srgbClr val="1D4F91"/>
      </a:accent1>
      <a:accent2>
        <a:srgbClr val="C9DFF5"/>
      </a:accent2>
      <a:accent3>
        <a:srgbClr val="CEF791"/>
      </a:accent3>
      <a:accent4>
        <a:srgbClr val="FAC14F"/>
      </a:accent4>
      <a:accent5>
        <a:srgbClr val="C3DFD6"/>
      </a:accent5>
      <a:accent6>
        <a:srgbClr val="EB613F"/>
      </a:accent6>
      <a:hlink>
        <a:srgbClr val="2E9FDD"/>
      </a:hlink>
      <a:folHlink>
        <a:srgbClr val="144F90"/>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Identity_PowerPoint" id="{8EB8810E-5D86-2D4B-93BA-EC9C09BB3B2B}" vid="{C184874E-A732-E540-8934-2238ACB25C7A}"/>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43a2401-f8d3-41b1-907b-d8144d9a056d" xsi:nil="true"/>
    <lcf76f155ced4ddcb4097134ff3c332f xmlns="ba7a27fc-dcff-4cb6-a1bd-d3dd078c1546">
      <Terms xmlns="http://schemas.microsoft.com/office/infopath/2007/PartnerControls"/>
    </lcf76f155ced4ddcb4097134ff3c332f>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0D55089C03FD4EB788F461F1CD9C4C" ma:contentTypeVersion="6" ma:contentTypeDescription="Create a new document." ma:contentTypeScope="" ma:versionID="ea925a32b2979919820b3d5352055d3f">
  <xsd:schema xmlns:xsd="http://www.w3.org/2001/XMLSchema" xmlns:xs="http://www.w3.org/2001/XMLSchema" xmlns:p="http://schemas.microsoft.com/office/2006/metadata/properties" xmlns:ns1="http://schemas.microsoft.com/sharepoint/v3" xmlns:ns2="f7d152d1-f857-4de6-974e-67acf66ebef3" xmlns:ns3="11fecfb6-7725-4751-8031-1356f71e7068" xmlns:ns4="ba7a27fc-dcff-4cb6-a1bd-d3dd078c1546" xmlns:ns5="b43a2401-f8d3-41b1-907b-d8144d9a056d" targetNamespace="http://schemas.microsoft.com/office/2006/metadata/properties" ma:root="true" ma:fieldsID="fc2421a1773839b1a5ed8e4aec63970b" ns1:_="" ns2:_="" ns3:_="" ns4:_="" ns5:_="">
    <xsd:import namespace="http://schemas.microsoft.com/sharepoint/v3"/>
    <xsd:import namespace="f7d152d1-f857-4de6-974e-67acf66ebef3"/>
    <xsd:import namespace="11fecfb6-7725-4751-8031-1356f71e7068"/>
    <xsd:import namespace="ba7a27fc-dcff-4cb6-a1bd-d3dd078c1546"/>
    <xsd:import namespace="b43a2401-f8d3-41b1-907b-d8144d9a056d"/>
    <xsd:element name="properties">
      <xsd:complexType>
        <xsd:sequence>
          <xsd:element name="documentManagement">
            <xsd:complexType>
              <xsd:all>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4:lcf76f155ced4ddcb4097134ff3c332f" minOccurs="0"/>
                <xsd:element ref="ns5:TaxCatchAll"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7d152d1-f857-4de6-974e-67acf66ebef3"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1fecfb6-7725-4751-8031-1356f71e7068"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a7a27fc-dcff-4cb6-a1bd-d3dd078c1546" elementFormDefault="qualified">
    <xsd:import namespace="http://schemas.microsoft.com/office/2006/documentManagement/types"/>
    <xsd:import namespace="http://schemas.microsoft.com/office/infopath/2007/PartnerControls"/>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5c76c1b-d857-4386-a6f0-8b0e992c32b7"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3a2401-f8d3-41b1-907b-d8144d9a056d"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8ca8477e-f643-458e-973c-9564530cd572}" ma:internalName="TaxCatchAll" ma:showField="CatchAllData" ma:web="b43a2401-f8d3-41b1-907b-d8144d9a0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7C486C-24E0-474B-9228-934F10817885}">
  <ds:schemaRefs>
    <ds:schemaRef ds:uri="http://purl.org/dc/terms/"/>
    <ds:schemaRef ds:uri="http://schemas.microsoft.com/office/2006/documentManagement/types"/>
    <ds:schemaRef ds:uri="http://schemas.microsoft.com/office/2006/metadata/properties"/>
    <ds:schemaRef ds:uri="http://schemas.openxmlformats.org/package/2006/metadata/core-properties"/>
    <ds:schemaRef ds:uri="http://purl.org/dc/elements/1.1/"/>
    <ds:schemaRef ds:uri="http://purl.org/dc/dcmitype/"/>
    <ds:schemaRef ds:uri="http://www.w3.org/XML/1998/namespace"/>
    <ds:schemaRef ds:uri="37164644-5f18-4ed4-9857-8054d4c35067"/>
    <ds:schemaRef ds:uri="http://schemas.microsoft.com/office/infopath/2007/PartnerControls"/>
    <ds:schemaRef ds:uri="e4d0303d-1fc2-4a09-be55-aa38cda2deba"/>
    <ds:schemaRef ds:uri="b43a2401-f8d3-41b1-907b-d8144d9a056d"/>
    <ds:schemaRef ds:uri="ba7a27fc-dcff-4cb6-a1bd-d3dd078c1546"/>
    <ds:schemaRef ds:uri="http://schemas.microsoft.com/sharepoint/v3"/>
  </ds:schemaRefs>
</ds:datastoreItem>
</file>

<file path=customXml/itemProps2.xml><?xml version="1.0" encoding="utf-8"?>
<ds:datastoreItem xmlns:ds="http://schemas.openxmlformats.org/officeDocument/2006/customXml" ds:itemID="{A7DE2D60-FE15-4C71-B74A-E7959602C2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7d152d1-f857-4de6-974e-67acf66ebef3"/>
    <ds:schemaRef ds:uri="11fecfb6-7725-4751-8031-1356f71e7068"/>
    <ds:schemaRef ds:uri="ba7a27fc-dcff-4cb6-a1bd-d3dd078c1546"/>
    <ds:schemaRef ds:uri="b43a2401-f8d3-41b1-907b-d8144d9a05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9B06CAE-3FB8-49AD-A218-936341D15D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23_PowerPoint_Template</Template>
  <TotalTime>243</TotalTime>
  <Words>1036</Words>
  <Application>Microsoft Office PowerPoint</Application>
  <PresentationFormat>Widescreen</PresentationFormat>
  <Paragraphs>90</Paragraphs>
  <Slides>10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Alt Gothic ATF</vt:lpstr>
      <vt:lpstr>Arial</vt:lpstr>
      <vt:lpstr>Calibri</vt:lpstr>
      <vt:lpstr>Segoe UI</vt:lpstr>
      <vt:lpstr>Tw Cen MT</vt:lpstr>
      <vt:lpstr>Office Theme</vt:lpstr>
      <vt:lpstr>Breaking the Mold: Exploring the Experiences of LGBTQIA+ Students</vt:lpstr>
      <vt:lpstr>LGBTQIA+ Identities</vt:lpstr>
      <vt:lpstr>Method</vt:lpstr>
      <vt:lpstr>Key Themes</vt:lpstr>
      <vt:lpstr>Key Services &amp; Programs</vt:lpstr>
      <vt:lpstr>Social &amp; Community</vt:lpstr>
      <vt:lpstr>Identity Formation</vt:lpstr>
      <vt:lpstr>Career &amp; Lifestyle</vt:lpstr>
      <vt:lpstr>Common Stories</vt:lpstr>
      <vt:lpstr>Acknowledgements</vt:lpstr>
    </vt:vector>
  </TitlesOfParts>
  <Company>University of Wisconsin Stout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Breaking the Mold: Exploring the Experiences of LGBTQIA+ Students</dc:title>
  <dc:creator>Wilson, Douglas</dc:creator>
  <cp:lastModifiedBy>Wilson, Douglas</cp:lastModifiedBy>
  <cp:revision>1</cp:revision>
  <dcterms:created xsi:type="dcterms:W3CDTF">2023-04-02T05:12:14Z</dcterms:created>
  <dcterms:modified xsi:type="dcterms:W3CDTF">2023-04-02T09:15:58Z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0x010100620D55089C03FD4EB788F461F1CD9C4C</vt:lpwstr>
  </property>
  <property fmtid="{D5CDD505-2E9C-101B-9397-08002B2CF9AE}" pid="3" name="MediaServiceImageTags">
    <vt:lpwstr/>
  </property>
</Properties>
</file>