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6" r:id="rId1"/>
  </p:sldMasterIdLst>
  <p:notesMasterIdLst>
    <p:notesMasterId r:id="rId3"/>
  </p:notesMasterIdLst>
  <p:handoutMasterIdLst>
    <p:handoutMasterId r:id="rId4"/>
  </p:handoutMasterIdLst>
  <p:sldIdLst>
    <p:sldId id="282"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2"/>
    <p:restoredTop sz="70891"/>
  </p:normalViewPr>
  <p:slideViewPr>
    <p:cSldViewPr snapToGrid="0" snapToObjects="1">
      <p:cViewPr varScale="1">
        <p:scale>
          <a:sx n="105" d="100"/>
          <a:sy n="105" d="100"/>
        </p:scale>
        <p:origin x="3056" y="200"/>
      </p:cViewPr>
      <p:guideLst/>
    </p:cSldViewPr>
  </p:slideViewPr>
  <p:notesTextViewPr>
    <p:cViewPr>
      <p:scale>
        <a:sx n="1" d="1"/>
        <a:sy n="1" d="1"/>
      </p:scale>
      <p:origin x="0" y="0"/>
    </p:cViewPr>
  </p:notesTextViewPr>
  <p:sorterViewPr>
    <p:cViewPr>
      <p:scale>
        <a:sx n="86" d="100"/>
        <a:sy n="86" d="100"/>
      </p:scale>
      <p:origin x="0" y="0"/>
    </p:cViewPr>
  </p:sorterViewPr>
  <p:notesViewPr>
    <p:cSldViewPr snapToGrid="0" snapToObjects="1">
      <p:cViewPr varScale="1">
        <p:scale>
          <a:sx n="163" d="100"/>
          <a:sy n="163" d="100"/>
        </p:scale>
        <p:origin x="3104"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3AE51C-EC8F-1941-8C18-F1008E09A9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16F9CE5-A046-E94F-B444-EAB71093479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7AEC5A-03D6-2940-8AFC-EB4C87FA0E6B}" type="datetimeFigureOut">
              <a:rPr lang="en-US" smtClean="0"/>
              <a:t>1/27/21</a:t>
            </a:fld>
            <a:endParaRPr lang="en-US"/>
          </a:p>
        </p:txBody>
      </p:sp>
      <p:sp>
        <p:nvSpPr>
          <p:cNvPr id="4" name="Footer Placeholder 3">
            <a:extLst>
              <a:ext uri="{FF2B5EF4-FFF2-40B4-BE49-F238E27FC236}">
                <a16:creationId xmlns:a16="http://schemas.microsoft.com/office/drawing/2014/main" id="{648FF054-7396-AF4D-9F5F-EDDFFC74DA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3F5EC36-B0DD-3149-B941-32930280DF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EE47CE-EDFA-0247-B79B-096D23E9F790}" type="slidenum">
              <a:rPr lang="en-US" smtClean="0"/>
              <a:t>‹#›</a:t>
            </a:fld>
            <a:endParaRPr lang="en-US"/>
          </a:p>
        </p:txBody>
      </p:sp>
    </p:spTree>
    <p:extLst>
      <p:ext uri="{BB962C8B-B14F-4D97-AF65-F5344CB8AC3E}">
        <p14:creationId xmlns:p14="http://schemas.microsoft.com/office/powerpoint/2010/main" val="1832282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96CAD7-564F-4C47-BE21-737CC1C6075D}" type="datetimeFigureOut">
              <a:rPr lang="en-US" smtClean="0"/>
              <a:t>1/27/21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D5E06F-E56B-6348-926E-5BDE84FEB3A9}" type="slidenum">
              <a:rPr lang="en-US" smtClean="0"/>
              <a:t>‹#›</a:t>
            </a:fld>
            <a:endParaRPr lang="en-US"/>
          </a:p>
        </p:txBody>
      </p:sp>
    </p:spTree>
    <p:extLst>
      <p:ext uri="{BB962C8B-B14F-4D97-AF65-F5344CB8AC3E}">
        <p14:creationId xmlns:p14="http://schemas.microsoft.com/office/powerpoint/2010/main" val="1486677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I would like to acknowledge that the intersectionality of race, gender, ethnicity, and socioeconomic backgrounds makes it extremely difficult to talk about one barrier without talking about several because individuals are multidimensional in their experiences, identities, and backgrounds.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So today my talk will cover some of the overarching barriers that appear to impact women in STEM in general, occasionally highlighting where these intersectionality's might be impacted most.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t>Agnes BIN-A-</a:t>
            </a:r>
            <a:r>
              <a:rPr lang="en-US" sz="3200" dirty="0" err="1"/>
              <a:t>GuA</a:t>
            </a:r>
            <a:r>
              <a:rPr lang="en-US" sz="3200" dirty="0"/>
              <a:t> –WA –HO (</a:t>
            </a:r>
            <a:r>
              <a:rPr lang="en-US" sz="1200" b="0" i="0" kern="1200" dirty="0">
                <a:solidFill>
                  <a:schemeClr val="tx1"/>
                </a:solidFill>
                <a:effectLst/>
                <a:latin typeface="+mn-lt"/>
                <a:ea typeface="+mn-ea"/>
                <a:cs typeface="+mn-cs"/>
              </a:rPr>
              <a:t>Rwandan pediatrician and currently the Vice Chancellor of the University of Global Health Equity)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WHAT IS THE CURRENT ENVIRONMENT WE SEE IN STEM?</a:t>
            </a:r>
            <a:endParaRPr lang="en-US" sz="3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000" dirty="0"/>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CD5E06F-E56B-6348-926E-5BDE84FEB3A9}" type="slidenum">
              <a:rPr lang="en-US" smtClean="0"/>
              <a:t>1</a:t>
            </a:fld>
            <a:endParaRPr lang="en-US"/>
          </a:p>
        </p:txBody>
      </p:sp>
    </p:spTree>
    <p:extLst>
      <p:ext uri="{BB962C8B-B14F-4D97-AF65-F5344CB8AC3E}">
        <p14:creationId xmlns:p14="http://schemas.microsoft.com/office/powerpoint/2010/main" val="279565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6E89EDE-5EA7-314F-88FC-69FB4EC6214D}" type="datetimeFigureOut">
              <a:rPr lang="en-US" smtClean="0"/>
              <a:t>1/27/21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83FB0-BAA7-DE4E-9BAE-158A0B0A8856}"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895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E89EDE-5EA7-314F-88FC-69FB4EC6214D}" type="datetimeFigureOut">
              <a:rPr lang="en-US" smtClean="0"/>
              <a:t>1/27/21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83FB0-BAA7-DE4E-9BAE-158A0B0A8856}" type="slidenum">
              <a:rPr lang="en-US" smtClean="0"/>
              <a:t>‹#›</a:t>
            </a:fld>
            <a:endParaRPr lang="en-US"/>
          </a:p>
        </p:txBody>
      </p:sp>
    </p:spTree>
    <p:extLst>
      <p:ext uri="{BB962C8B-B14F-4D97-AF65-F5344CB8AC3E}">
        <p14:creationId xmlns:p14="http://schemas.microsoft.com/office/powerpoint/2010/main" val="335889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E89EDE-5EA7-314F-88FC-69FB4EC6214D}" type="datetimeFigureOut">
              <a:rPr lang="en-US" smtClean="0"/>
              <a:t>1/27/21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83FB0-BAA7-DE4E-9BAE-158A0B0A8856}"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371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E89EDE-5EA7-314F-88FC-69FB4EC6214D}" type="datetimeFigureOut">
              <a:rPr lang="en-US" smtClean="0"/>
              <a:t>1/27/21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83FB0-BAA7-DE4E-9BAE-158A0B0A8856}" type="slidenum">
              <a:rPr lang="en-US" smtClean="0"/>
              <a:t>‹#›</a:t>
            </a:fld>
            <a:endParaRPr lang="en-US"/>
          </a:p>
        </p:txBody>
      </p:sp>
    </p:spTree>
    <p:extLst>
      <p:ext uri="{BB962C8B-B14F-4D97-AF65-F5344CB8AC3E}">
        <p14:creationId xmlns:p14="http://schemas.microsoft.com/office/powerpoint/2010/main" val="192522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E89EDE-5EA7-314F-88FC-69FB4EC6214D}" type="datetimeFigureOut">
              <a:rPr lang="en-US" smtClean="0"/>
              <a:t>1/27/21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083FB0-BAA7-DE4E-9BAE-158A0B0A8856}" type="slidenum">
              <a:rPr lang="en-US" smtClean="0"/>
              <a:t>‹#›</a:t>
            </a:fld>
            <a:endParaRPr lang="en-US"/>
          </a:p>
        </p:txBody>
      </p:sp>
    </p:spTree>
    <p:extLst>
      <p:ext uri="{BB962C8B-B14F-4D97-AF65-F5344CB8AC3E}">
        <p14:creationId xmlns:p14="http://schemas.microsoft.com/office/powerpoint/2010/main" val="51195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E89EDE-5EA7-314F-88FC-69FB4EC6214D}" type="datetimeFigureOut">
              <a:rPr lang="en-US" smtClean="0"/>
              <a:t>1/27/21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083FB0-BAA7-DE4E-9BAE-158A0B0A8856}" type="slidenum">
              <a:rPr lang="en-US" smtClean="0"/>
              <a:t>‹#›</a:t>
            </a:fld>
            <a:endParaRPr lang="en-US"/>
          </a:p>
        </p:txBody>
      </p:sp>
    </p:spTree>
    <p:extLst>
      <p:ext uri="{BB962C8B-B14F-4D97-AF65-F5344CB8AC3E}">
        <p14:creationId xmlns:p14="http://schemas.microsoft.com/office/powerpoint/2010/main" val="1161464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89EDE-5EA7-314F-88FC-69FB4EC6214D}" type="datetimeFigureOut">
              <a:rPr lang="en-US" smtClean="0"/>
              <a:t>1/27/21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083FB0-BAA7-DE4E-9BAE-158A0B0A8856}" type="slidenum">
              <a:rPr lang="en-US" smtClean="0"/>
              <a:t>‹#›</a:t>
            </a:fld>
            <a:endParaRPr lang="en-US"/>
          </a:p>
        </p:txBody>
      </p:sp>
    </p:spTree>
    <p:extLst>
      <p:ext uri="{BB962C8B-B14F-4D97-AF65-F5344CB8AC3E}">
        <p14:creationId xmlns:p14="http://schemas.microsoft.com/office/powerpoint/2010/main" val="3805620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E89EDE-5EA7-314F-88FC-69FB4EC6214D}" type="datetimeFigureOut">
              <a:rPr lang="en-US" smtClean="0"/>
              <a:t>1/27/21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83FB0-BAA7-DE4E-9BAE-158A0B0A8856}" type="slidenum">
              <a:rPr lang="en-US" smtClean="0"/>
              <a:t>‹#›</a:t>
            </a:fld>
            <a:endParaRPr lang="en-US"/>
          </a:p>
        </p:txBody>
      </p:sp>
    </p:spTree>
    <p:extLst>
      <p:ext uri="{BB962C8B-B14F-4D97-AF65-F5344CB8AC3E}">
        <p14:creationId xmlns:p14="http://schemas.microsoft.com/office/powerpoint/2010/main" val="139760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6E89EDE-5EA7-314F-88FC-69FB4EC6214D}" type="datetimeFigureOut">
              <a:rPr lang="en-US" smtClean="0"/>
              <a:t>1/27/21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083FB0-BAA7-DE4E-9BAE-158A0B0A8856}"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587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E89EDE-5EA7-314F-88FC-69FB4EC6214D}" type="datetimeFigureOut">
              <a:rPr lang="en-US" smtClean="0"/>
              <a:t>1/27/21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83FB0-BAA7-DE4E-9BAE-158A0B0A8856}" type="slidenum">
              <a:rPr lang="en-US" smtClean="0"/>
              <a:t>‹#›</a:t>
            </a:fld>
            <a:endParaRPr lang="en-US"/>
          </a:p>
        </p:txBody>
      </p:sp>
    </p:spTree>
    <p:extLst>
      <p:ext uri="{BB962C8B-B14F-4D97-AF65-F5344CB8AC3E}">
        <p14:creationId xmlns:p14="http://schemas.microsoft.com/office/powerpoint/2010/main" val="4226492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E89EDE-5EA7-314F-88FC-69FB4EC6214D}" type="datetimeFigureOut">
              <a:rPr lang="en-US" smtClean="0"/>
              <a:t>1/27/21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83FB0-BAA7-DE4E-9BAE-158A0B0A8856}"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474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6E89EDE-5EA7-314F-88FC-69FB4EC6214D}" type="datetimeFigureOut">
              <a:rPr lang="en-US" smtClean="0"/>
              <a:t>1/27/21</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5A083FB0-BAA7-DE4E-9BAE-158A0B0A8856}"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314476"/>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p:txStyles>
    <p:title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p:titleStyle>
    <p:body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mn-lt"/>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muslimgirl.com/46703/heres-care-equity-equal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CE400-AD11-1340-9F06-EB15D079E40C}"/>
              </a:ext>
            </a:extLst>
          </p:cNvPr>
          <p:cNvSpPr>
            <a:spLocks noGrp="1"/>
          </p:cNvSpPr>
          <p:nvPr>
            <p:ph type="title"/>
          </p:nvPr>
        </p:nvSpPr>
        <p:spPr>
          <a:xfrm>
            <a:off x="768095" y="292024"/>
            <a:ext cx="7290054" cy="1499616"/>
          </a:xfrm>
        </p:spPr>
        <p:txBody>
          <a:bodyPr/>
          <a:lstStyle/>
          <a:p>
            <a:r>
              <a:rPr lang="en-US" dirty="0"/>
              <a:t>Gender Equity in STEM</a:t>
            </a:r>
          </a:p>
        </p:txBody>
      </p:sp>
      <p:sp>
        <p:nvSpPr>
          <p:cNvPr id="3" name="Content Placeholder 2">
            <a:extLst>
              <a:ext uri="{FF2B5EF4-FFF2-40B4-BE49-F238E27FC236}">
                <a16:creationId xmlns:a16="http://schemas.microsoft.com/office/drawing/2014/main" id="{25D85D8C-D0D8-E14B-9DE2-DA2E807DFC39}"/>
              </a:ext>
            </a:extLst>
          </p:cNvPr>
          <p:cNvSpPr>
            <a:spLocks noGrp="1"/>
          </p:cNvSpPr>
          <p:nvPr>
            <p:ph idx="1"/>
          </p:nvPr>
        </p:nvSpPr>
        <p:spPr>
          <a:xfrm>
            <a:off x="768096" y="1888810"/>
            <a:ext cx="7607808" cy="2147373"/>
          </a:xfrm>
        </p:spPr>
        <p:txBody>
          <a:bodyPr>
            <a:normAutofit fontScale="70000" lnSpcReduction="20000"/>
          </a:bodyPr>
          <a:lstStyle/>
          <a:p>
            <a:pPr marL="0" indent="0">
              <a:buNone/>
            </a:pPr>
            <a:r>
              <a:rPr lang="en-US" dirty="0"/>
              <a:t>For the purpose of this talk, we are going to focuses our lens on women in science, technology, engineering, and mathematics (STEM) – while acknowledging that the majority of data available comes from white or Asian women due to the widespread underrepresentation of racial and ethnic minorities in STEM.</a:t>
            </a:r>
          </a:p>
          <a:p>
            <a:pPr marL="0" indent="0">
              <a:buNone/>
            </a:pPr>
            <a:r>
              <a:rPr lang="en-US" dirty="0"/>
              <a:t>For people with multiple intersectional identities the barriers they experience could be compounded and more extreme. </a:t>
            </a:r>
          </a:p>
          <a:p>
            <a:pPr marL="0" indent="0">
              <a:buNone/>
            </a:pPr>
            <a:r>
              <a:rPr lang="en-US" i="1" dirty="0"/>
              <a:t>While </a:t>
            </a:r>
            <a:r>
              <a:rPr lang="en-US" b="1" i="1" dirty="0"/>
              <a:t>gender equality</a:t>
            </a:r>
            <a:r>
              <a:rPr lang="en-US" i="1" dirty="0"/>
              <a:t> is simply focused on providing men and women with the same equal opportunities (like making it legal for women to own land, or even attend school), </a:t>
            </a:r>
            <a:r>
              <a:rPr lang="en-US" b="1" i="1" dirty="0"/>
              <a:t>gender equity</a:t>
            </a:r>
            <a:r>
              <a:rPr lang="en-US" i="1" dirty="0"/>
              <a:t> works to correct the historical wrongs that have left women behind (such as societal restrictions on employment). </a:t>
            </a:r>
          </a:p>
          <a:p>
            <a:pPr marL="0" indent="0">
              <a:buNone/>
            </a:pPr>
            <a:r>
              <a:rPr lang="en-US" dirty="0"/>
              <a:t>				-Agnes </a:t>
            </a:r>
            <a:r>
              <a:rPr lang="en-US" dirty="0" err="1"/>
              <a:t>Binagwaho</a:t>
            </a:r>
            <a:r>
              <a:rPr lang="en-US" dirty="0"/>
              <a:t>, Forbes Commentary</a:t>
            </a:r>
          </a:p>
        </p:txBody>
      </p:sp>
      <p:grpSp>
        <p:nvGrpSpPr>
          <p:cNvPr id="8" name="Group 7">
            <a:extLst>
              <a:ext uri="{FF2B5EF4-FFF2-40B4-BE49-F238E27FC236}">
                <a16:creationId xmlns:a16="http://schemas.microsoft.com/office/drawing/2014/main" id="{41975EBA-9148-8E41-8C97-750D0209E8DA}"/>
              </a:ext>
            </a:extLst>
          </p:cNvPr>
          <p:cNvGrpSpPr/>
          <p:nvPr/>
        </p:nvGrpSpPr>
        <p:grpSpPr>
          <a:xfrm>
            <a:off x="2753892" y="4137995"/>
            <a:ext cx="4248861" cy="2606469"/>
            <a:chOff x="4895139" y="3811952"/>
            <a:chExt cx="4248861" cy="2606469"/>
          </a:xfrm>
        </p:grpSpPr>
        <p:pic>
          <p:nvPicPr>
            <p:cNvPr id="6146" name="Picture 2">
              <a:extLst>
                <a:ext uri="{FF2B5EF4-FFF2-40B4-BE49-F238E27FC236}">
                  <a16:creationId xmlns:a16="http://schemas.microsoft.com/office/drawing/2014/main" id="{B5414E9E-47D0-184E-A73C-BAC3E69816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614" y="4181284"/>
              <a:ext cx="3733634" cy="19582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E8ED1AA-F904-F148-B905-1CA2C37D0097}"/>
                </a:ext>
              </a:extLst>
            </p:cNvPr>
            <p:cNvSpPr txBox="1"/>
            <p:nvPr/>
          </p:nvSpPr>
          <p:spPr>
            <a:xfrm>
              <a:off x="5614416" y="3811952"/>
              <a:ext cx="920445" cy="369332"/>
            </a:xfrm>
            <a:prstGeom prst="rect">
              <a:avLst/>
            </a:prstGeom>
            <a:noFill/>
          </p:spPr>
          <p:txBody>
            <a:bodyPr wrap="none" rtlCol="0">
              <a:spAutoFit/>
            </a:bodyPr>
            <a:lstStyle/>
            <a:p>
              <a:r>
                <a:rPr lang="en-US" dirty="0"/>
                <a:t>Equality</a:t>
              </a:r>
            </a:p>
          </p:txBody>
        </p:sp>
        <p:sp>
          <p:nvSpPr>
            <p:cNvPr id="6" name="TextBox 5">
              <a:extLst>
                <a:ext uri="{FF2B5EF4-FFF2-40B4-BE49-F238E27FC236}">
                  <a16:creationId xmlns:a16="http://schemas.microsoft.com/office/drawing/2014/main" id="{84692821-DAEE-6849-9B42-723BC1DEE8F4}"/>
                </a:ext>
              </a:extLst>
            </p:cNvPr>
            <p:cNvSpPr txBox="1"/>
            <p:nvPr/>
          </p:nvSpPr>
          <p:spPr>
            <a:xfrm>
              <a:off x="7543800" y="3812952"/>
              <a:ext cx="742511" cy="369332"/>
            </a:xfrm>
            <a:prstGeom prst="rect">
              <a:avLst/>
            </a:prstGeom>
            <a:noFill/>
          </p:spPr>
          <p:txBody>
            <a:bodyPr wrap="none" rtlCol="0">
              <a:spAutoFit/>
            </a:bodyPr>
            <a:lstStyle/>
            <a:p>
              <a:r>
                <a:rPr lang="en-US" dirty="0"/>
                <a:t>Equity</a:t>
              </a:r>
            </a:p>
          </p:txBody>
        </p:sp>
        <p:sp>
          <p:nvSpPr>
            <p:cNvPr id="7" name="Rectangle 6">
              <a:extLst>
                <a:ext uri="{FF2B5EF4-FFF2-40B4-BE49-F238E27FC236}">
                  <a16:creationId xmlns:a16="http://schemas.microsoft.com/office/drawing/2014/main" id="{92AA9E35-151A-A344-922C-6EC2E7D399B2}"/>
                </a:ext>
              </a:extLst>
            </p:cNvPr>
            <p:cNvSpPr/>
            <p:nvPr/>
          </p:nvSpPr>
          <p:spPr>
            <a:xfrm>
              <a:off x="4895139" y="6172200"/>
              <a:ext cx="4248861" cy="246221"/>
            </a:xfrm>
            <a:prstGeom prst="rect">
              <a:avLst/>
            </a:prstGeom>
          </p:spPr>
          <p:txBody>
            <a:bodyPr wrap="square">
              <a:spAutoFit/>
            </a:bodyPr>
            <a:lstStyle/>
            <a:p>
              <a:r>
                <a:rPr lang="en-US" sz="1000" dirty="0">
                  <a:solidFill>
                    <a:srgbClr val="333333"/>
                  </a:solidFill>
                  <a:latin typeface="Helvetica Neue" panose="02000503000000020004" pitchFamily="2" charset="0"/>
                </a:rPr>
                <a:t>Photo Source: </a:t>
              </a:r>
              <a:r>
                <a:rPr lang="en-US" sz="1000" dirty="0">
                  <a:solidFill>
                    <a:srgbClr val="FF5D0C"/>
                  </a:solidFill>
                  <a:latin typeface="Helvetica Neue" panose="02000503000000020004" pitchFamily="2" charset="0"/>
                  <a:hlinkClick r:id="rId4"/>
                </a:rPr>
                <a:t>http://muslimgirl.com/46703/heres-care-equity-equality/</a:t>
              </a:r>
              <a:endParaRPr lang="en-US" sz="1000" dirty="0"/>
            </a:p>
          </p:txBody>
        </p:sp>
      </p:grpSp>
      <p:grpSp>
        <p:nvGrpSpPr>
          <p:cNvPr id="14" name="Group 13">
            <a:extLst>
              <a:ext uri="{FF2B5EF4-FFF2-40B4-BE49-F238E27FC236}">
                <a16:creationId xmlns:a16="http://schemas.microsoft.com/office/drawing/2014/main" id="{7E7C830F-7354-AB43-9903-22ED80D7D37E}"/>
              </a:ext>
            </a:extLst>
          </p:cNvPr>
          <p:cNvGrpSpPr/>
          <p:nvPr/>
        </p:nvGrpSpPr>
        <p:grpSpPr>
          <a:xfrm>
            <a:off x="365367" y="4036184"/>
            <a:ext cx="6750951" cy="2759822"/>
            <a:chOff x="1307199" y="4036184"/>
            <a:chExt cx="6750951" cy="2759822"/>
          </a:xfrm>
        </p:grpSpPr>
        <p:pic>
          <p:nvPicPr>
            <p:cNvPr id="12" name="Picture 11">
              <a:extLst>
                <a:ext uri="{FF2B5EF4-FFF2-40B4-BE49-F238E27FC236}">
                  <a16:creationId xmlns:a16="http://schemas.microsoft.com/office/drawing/2014/main" id="{7F3875C5-7AAC-D94A-9AA9-2D81B7AD9B68}"/>
                </a:ext>
              </a:extLst>
            </p:cNvPr>
            <p:cNvPicPr>
              <a:picLocks noChangeAspect="1"/>
            </p:cNvPicPr>
            <p:nvPr/>
          </p:nvPicPr>
          <p:blipFill>
            <a:blip r:embed="rId5"/>
            <a:stretch>
              <a:fillRect/>
            </a:stretch>
          </p:blipFill>
          <p:spPr>
            <a:xfrm>
              <a:off x="1307199" y="4036184"/>
              <a:ext cx="6750951" cy="2759822"/>
            </a:xfrm>
            <a:prstGeom prst="rect">
              <a:avLst/>
            </a:prstGeom>
          </p:spPr>
        </p:pic>
        <p:sp>
          <p:nvSpPr>
            <p:cNvPr id="13" name="Rectangle 12">
              <a:extLst>
                <a:ext uri="{FF2B5EF4-FFF2-40B4-BE49-F238E27FC236}">
                  <a16:creationId xmlns:a16="http://schemas.microsoft.com/office/drawing/2014/main" id="{A8CCAE42-75FB-D840-8720-957A292EB2E4}"/>
                </a:ext>
              </a:extLst>
            </p:cNvPr>
            <p:cNvSpPr/>
            <p:nvPr/>
          </p:nvSpPr>
          <p:spPr>
            <a:xfrm>
              <a:off x="1709927" y="6546093"/>
              <a:ext cx="6163058" cy="246221"/>
            </a:xfrm>
            <a:prstGeom prst="rect">
              <a:avLst/>
            </a:prstGeom>
          </p:spPr>
          <p:txBody>
            <a:bodyPr wrap="square">
              <a:spAutoFit/>
            </a:bodyPr>
            <a:lstStyle/>
            <a:p>
              <a:r>
                <a:rPr lang="en-US" sz="1000" dirty="0"/>
                <a:t>Photo Credit: https://</a:t>
              </a:r>
              <a:r>
                <a:rPr lang="en-US" sz="1000" dirty="0" err="1"/>
                <a:t>www.surfertoday.com</a:t>
              </a:r>
              <a:r>
                <a:rPr lang="en-US" sz="1000" dirty="0"/>
                <a:t>/bodyboarding/equity-versus-equality-in-</a:t>
              </a:r>
              <a:r>
                <a:rPr lang="en-US" sz="1000" dirty="0" err="1"/>
                <a:t>womens</a:t>
              </a:r>
              <a:r>
                <a:rPr lang="en-US" sz="1000" dirty="0"/>
                <a:t>-bodyboarding</a:t>
              </a:r>
            </a:p>
          </p:txBody>
        </p:sp>
      </p:grpSp>
      <p:sp>
        <p:nvSpPr>
          <p:cNvPr id="15" name="TextBox 14">
            <a:extLst>
              <a:ext uri="{FF2B5EF4-FFF2-40B4-BE49-F238E27FC236}">
                <a16:creationId xmlns:a16="http://schemas.microsoft.com/office/drawing/2014/main" id="{4704153C-BC31-AE42-9400-022F22ACBD7F}"/>
              </a:ext>
            </a:extLst>
          </p:cNvPr>
          <p:cNvSpPr txBox="1"/>
          <p:nvPr/>
        </p:nvSpPr>
        <p:spPr>
          <a:xfrm>
            <a:off x="6931153" y="4563550"/>
            <a:ext cx="1965959" cy="2031325"/>
          </a:xfrm>
          <a:prstGeom prst="rect">
            <a:avLst/>
          </a:prstGeom>
          <a:noFill/>
        </p:spPr>
        <p:txBody>
          <a:bodyPr wrap="square" rtlCol="0">
            <a:spAutoFit/>
          </a:bodyPr>
          <a:lstStyle/>
          <a:p>
            <a:r>
              <a:rPr lang="en-US" dirty="0">
                <a:solidFill>
                  <a:srgbClr val="C00000"/>
                </a:solidFill>
              </a:rPr>
              <a:t>Systemic barriers and inequities have been addressed and all 3 can see the game without supports or accommodations.</a:t>
            </a:r>
          </a:p>
        </p:txBody>
      </p:sp>
      <p:pic>
        <p:nvPicPr>
          <p:cNvPr id="6148" name="Picture 4" descr="What is Intersectionality? – Images of Intersectionality">
            <a:extLst>
              <a:ext uri="{FF2B5EF4-FFF2-40B4-BE49-F238E27FC236}">
                <a16:creationId xmlns:a16="http://schemas.microsoft.com/office/drawing/2014/main" id="{93AD0D8D-A177-C94D-9596-61D0D3C8B0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1153" y="120058"/>
            <a:ext cx="2057399" cy="1596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77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2462</TotalTime>
  <Words>296</Words>
  <Application>Microsoft Macintosh PowerPoint</Application>
  <PresentationFormat>On-screen Show (4:3)</PresentationFormat>
  <Paragraphs>18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Calibri</vt:lpstr>
      <vt:lpstr>Helvetica Neue</vt:lpstr>
      <vt:lpstr>Tw Cen MT</vt:lpstr>
      <vt:lpstr>Tw Cen MT Condensed</vt:lpstr>
      <vt:lpstr>Wingdings 3</vt:lpstr>
      <vt:lpstr>Integral</vt:lpstr>
      <vt:lpstr>Gender Equity in 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Closing the Gender Equity Gap in STEM: How COVID-19 Will Change the Conversation and Maybe the “Pipeline”  </dc:title>
  <dc:creator>Microsoft Office User</dc:creator>
  <cp:lastModifiedBy>Microsoft Office User</cp:lastModifiedBy>
  <cp:revision>190</cp:revision>
  <cp:lastPrinted>2020-11-12T08:40:56Z</cp:lastPrinted>
  <dcterms:created xsi:type="dcterms:W3CDTF">2020-11-11T03:14:39Z</dcterms:created>
  <dcterms:modified xsi:type="dcterms:W3CDTF">2021-01-27T15:13:16Z</dcterms:modified>
</cp:coreProperties>
</file>