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14"/>
  </p:notesMasterIdLst>
  <p:sldIdLst>
    <p:sldId id="256" r:id="rId2"/>
    <p:sldId id="257" r:id="rId3"/>
    <p:sldId id="285" r:id="rId4"/>
    <p:sldId id="258" r:id="rId5"/>
    <p:sldId id="269" r:id="rId6"/>
    <p:sldId id="274" r:id="rId7"/>
    <p:sldId id="275" r:id="rId8"/>
    <p:sldId id="276" r:id="rId9"/>
    <p:sldId id="273" r:id="rId10"/>
    <p:sldId id="295" r:id="rId11"/>
    <p:sldId id="293" r:id="rId12"/>
    <p:sldId id="29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8"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0" autoAdjust="0"/>
    <p:restoredTop sz="94101" autoAdjust="0"/>
  </p:normalViewPr>
  <p:slideViewPr>
    <p:cSldViewPr snapToGrid="0" snapToObjects="1">
      <p:cViewPr varScale="1">
        <p:scale>
          <a:sx n="65" d="100"/>
          <a:sy n="65" d="100"/>
        </p:scale>
        <p:origin x="696" y="40"/>
      </p:cViewPr>
      <p:guideLst/>
    </p:cSldViewPr>
  </p:slideViewPr>
  <p:outlineViewPr>
    <p:cViewPr>
      <p:scale>
        <a:sx n="33" d="100"/>
        <a:sy n="33" d="100"/>
      </p:scale>
      <p:origin x="0" y="-12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dgm:fillClrLst>
    <dgm:linClrLst meth="repeat">
      <a:schemeClr val="lt1">
        <a:alpha val="0"/>
      </a:schemeClr>
    </dgm:linClrLst>
    <dgm:effectClrLst/>
    <dgm:txLinClrLst/>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2A003ADE-98A1-4046-BE55-AC437EE36AC3}" type="doc">
      <dgm:prSet loTypeId="urn:microsoft.com/office/officeart/2016/7/layout/VerticalHollowActionList" loCatId="List" qsTypeId="urn:microsoft.com/office/officeart/2005/8/quickstyle/simple1" qsCatId="simple" csTypeId="urn:microsoft.com/office/officeart/2005/8/colors/accent1_2" csCatId="accent1" phldr="1"/>
      <dgm:spPr/>
      <dgm:t>
        <a:bodyPr/>
        <a:lstStyle/>
        <a:p>
          <a:endParaRPr lang="en-US"/>
        </a:p>
      </dgm:t>
    </dgm:pt>
    <dgm:pt modelId="{0FD3D3DB-9536-4899-BDF4-ACB080C15872}">
      <dgm:prSet/>
      <dgm:spPr/>
      <dgm:t>
        <a:bodyPr/>
        <a:lstStyle/>
        <a:p>
          <a:r>
            <a:rPr lang="en-US"/>
            <a:t>Send</a:t>
          </a:r>
        </a:p>
      </dgm:t>
    </dgm:pt>
    <dgm:pt modelId="{3B685681-752D-416B-9D72-D34687B67CE0}" type="parTrans" cxnId="{6F1ECE66-4E56-48F8-8FF0-C687E5F07CAA}">
      <dgm:prSet/>
      <dgm:spPr/>
      <dgm:t>
        <a:bodyPr/>
        <a:lstStyle/>
        <a:p>
          <a:endParaRPr lang="en-US"/>
        </a:p>
      </dgm:t>
    </dgm:pt>
    <dgm:pt modelId="{2ED864B2-571C-4A57-B1DF-D2B04110F27B}" type="sibTrans" cxnId="{6F1ECE66-4E56-48F8-8FF0-C687E5F07CAA}">
      <dgm:prSet/>
      <dgm:spPr/>
      <dgm:t>
        <a:bodyPr/>
        <a:lstStyle/>
        <a:p>
          <a:endParaRPr lang="en-US"/>
        </a:p>
      </dgm:t>
    </dgm:pt>
    <dgm:pt modelId="{5D6890FD-7DB6-4E25-BB15-4D3452E56EA2}">
      <dgm:prSet/>
      <dgm:spPr/>
      <dgm:t>
        <a:bodyPr/>
        <a:lstStyle/>
        <a:p>
          <a:r>
            <a:rPr lang="en-US"/>
            <a:t>Send a clear articulation of flexibility and support options for employees and students (beyond emergency leave). This includes a chancellor or provost level statement on caregiving to the campus community.</a:t>
          </a:r>
        </a:p>
      </dgm:t>
    </dgm:pt>
    <dgm:pt modelId="{5CD06454-413A-4694-860B-1E4406BA1D3F}" type="parTrans" cxnId="{D51AED6C-3C01-41EC-AB71-97FD1023C5C8}">
      <dgm:prSet/>
      <dgm:spPr/>
      <dgm:t>
        <a:bodyPr/>
        <a:lstStyle/>
        <a:p>
          <a:endParaRPr lang="en-US"/>
        </a:p>
      </dgm:t>
    </dgm:pt>
    <dgm:pt modelId="{3C1958F1-6018-48DD-AD4F-2DA216CB6D07}" type="sibTrans" cxnId="{D51AED6C-3C01-41EC-AB71-97FD1023C5C8}">
      <dgm:prSet/>
      <dgm:spPr/>
      <dgm:t>
        <a:bodyPr/>
        <a:lstStyle/>
        <a:p>
          <a:endParaRPr lang="en-US"/>
        </a:p>
      </dgm:t>
    </dgm:pt>
    <dgm:pt modelId="{D101EACB-4153-4B6A-A2FB-1BD4BEB5E2B9}">
      <dgm:prSet/>
      <dgm:spPr/>
      <dgm:t>
        <a:bodyPr/>
        <a:lstStyle/>
        <a:p>
          <a:r>
            <a:rPr lang="en-US"/>
            <a:t>Create</a:t>
          </a:r>
        </a:p>
      </dgm:t>
    </dgm:pt>
    <dgm:pt modelId="{C0621685-110B-49FD-A87C-E3BDC3B7C3AA}" type="parTrans" cxnId="{EBE7223E-5F7F-4CA3-A3B2-C7310D147EB4}">
      <dgm:prSet/>
      <dgm:spPr/>
      <dgm:t>
        <a:bodyPr/>
        <a:lstStyle/>
        <a:p>
          <a:endParaRPr lang="en-US"/>
        </a:p>
      </dgm:t>
    </dgm:pt>
    <dgm:pt modelId="{29FF1070-D3A8-4A40-96AB-9265FE11B950}" type="sibTrans" cxnId="{EBE7223E-5F7F-4CA3-A3B2-C7310D147EB4}">
      <dgm:prSet/>
      <dgm:spPr/>
      <dgm:t>
        <a:bodyPr/>
        <a:lstStyle/>
        <a:p>
          <a:endParaRPr lang="en-US"/>
        </a:p>
      </dgm:t>
    </dgm:pt>
    <dgm:pt modelId="{23B1301A-1B73-411B-8B58-D2C05DE670C2}">
      <dgm:prSet/>
      <dgm:spPr/>
      <dgm:t>
        <a:bodyPr/>
        <a:lstStyle/>
        <a:p>
          <a:r>
            <a:rPr lang="en-US"/>
            <a:t>Create a central location for all caregiving policies and resources, including mental health support, tenure and promotion policies, an appeals/grievance process, among other issues. </a:t>
          </a:r>
        </a:p>
      </dgm:t>
    </dgm:pt>
    <dgm:pt modelId="{99D47AF4-D685-4C79-87CD-7579E6F3F327}" type="parTrans" cxnId="{E260D378-18F3-4E05-995A-EF547B6D2EE1}">
      <dgm:prSet/>
      <dgm:spPr/>
      <dgm:t>
        <a:bodyPr/>
        <a:lstStyle/>
        <a:p>
          <a:endParaRPr lang="en-US"/>
        </a:p>
      </dgm:t>
    </dgm:pt>
    <dgm:pt modelId="{18A00C6F-B1BB-4ADE-A294-C9A0DCB61725}" type="sibTrans" cxnId="{E260D378-18F3-4E05-995A-EF547B6D2EE1}">
      <dgm:prSet/>
      <dgm:spPr/>
      <dgm:t>
        <a:bodyPr/>
        <a:lstStyle/>
        <a:p>
          <a:endParaRPr lang="en-US"/>
        </a:p>
      </dgm:t>
    </dgm:pt>
    <dgm:pt modelId="{256A36F9-0394-4B05-AAF6-39A2CCFEAEED}">
      <dgm:prSet/>
      <dgm:spPr/>
      <dgm:t>
        <a:bodyPr/>
        <a:lstStyle/>
        <a:p>
          <a:r>
            <a:rPr lang="en-US"/>
            <a:t>Develop</a:t>
          </a:r>
        </a:p>
      </dgm:t>
    </dgm:pt>
    <dgm:pt modelId="{323813CE-A471-46F7-A1DD-99377BDA660E}" type="parTrans" cxnId="{30EB488F-8EC1-4E52-BC11-4861E08EC978}">
      <dgm:prSet/>
      <dgm:spPr/>
      <dgm:t>
        <a:bodyPr/>
        <a:lstStyle/>
        <a:p>
          <a:endParaRPr lang="en-US"/>
        </a:p>
      </dgm:t>
    </dgm:pt>
    <dgm:pt modelId="{055C492F-7AC0-4351-8972-EFAEF70B4FA1}" type="sibTrans" cxnId="{30EB488F-8EC1-4E52-BC11-4861E08EC978}">
      <dgm:prSet/>
      <dgm:spPr/>
      <dgm:t>
        <a:bodyPr/>
        <a:lstStyle/>
        <a:p>
          <a:endParaRPr lang="en-US"/>
        </a:p>
      </dgm:t>
    </dgm:pt>
    <dgm:pt modelId="{10743D37-6C7D-4B9F-AE45-E8893101AD6A}">
      <dgm:prSet/>
      <dgm:spPr/>
      <dgm:t>
        <a:bodyPr/>
        <a:lstStyle/>
        <a:p>
          <a:r>
            <a:rPr lang="en-US" dirty="0"/>
            <a:t>Develop a training module and clear guidance for supervisors outlining a variety of flexible work options--again going beyond emergency leave. This should include the topic of mentoring.  </a:t>
          </a:r>
        </a:p>
      </dgm:t>
    </dgm:pt>
    <dgm:pt modelId="{B5B0C946-E962-472F-8F43-1FC87291B439}" type="parTrans" cxnId="{5D530BAA-3827-402E-8FF9-C240278339F7}">
      <dgm:prSet/>
      <dgm:spPr/>
      <dgm:t>
        <a:bodyPr/>
        <a:lstStyle/>
        <a:p>
          <a:endParaRPr lang="en-US"/>
        </a:p>
      </dgm:t>
    </dgm:pt>
    <dgm:pt modelId="{1AC16A0A-E8AD-4D43-8B59-1BF2B2C54BA2}" type="sibTrans" cxnId="{5D530BAA-3827-402E-8FF9-C240278339F7}">
      <dgm:prSet/>
      <dgm:spPr/>
      <dgm:t>
        <a:bodyPr/>
        <a:lstStyle/>
        <a:p>
          <a:endParaRPr lang="en-US"/>
        </a:p>
      </dgm:t>
    </dgm:pt>
    <dgm:pt modelId="{529F28B0-472B-4F16-930F-520477586E86}">
      <dgm:prSet/>
      <dgm:spPr/>
      <dgm:t>
        <a:bodyPr/>
        <a:lstStyle/>
        <a:p>
          <a:r>
            <a:rPr lang="en-US"/>
            <a:t>Provide</a:t>
          </a:r>
        </a:p>
      </dgm:t>
    </dgm:pt>
    <dgm:pt modelId="{A6D0B2F0-9B1F-42B3-8103-28151C0BD817}" type="parTrans" cxnId="{CDC31344-E62A-4C89-A492-7F4B2D8F792D}">
      <dgm:prSet/>
      <dgm:spPr/>
      <dgm:t>
        <a:bodyPr/>
        <a:lstStyle/>
        <a:p>
          <a:endParaRPr lang="en-US"/>
        </a:p>
      </dgm:t>
    </dgm:pt>
    <dgm:pt modelId="{09E8F45F-F6ED-4CC4-9391-44C6E66A015D}" type="sibTrans" cxnId="{CDC31344-E62A-4C89-A492-7F4B2D8F792D}">
      <dgm:prSet/>
      <dgm:spPr/>
      <dgm:t>
        <a:bodyPr/>
        <a:lstStyle/>
        <a:p>
          <a:endParaRPr lang="en-US"/>
        </a:p>
      </dgm:t>
    </dgm:pt>
    <dgm:pt modelId="{7A7F44E1-75DC-4B87-89FB-D4AF98091CAA}">
      <dgm:prSet/>
      <dgm:spPr/>
      <dgm:t>
        <a:bodyPr/>
        <a:lstStyle/>
        <a:p>
          <a:r>
            <a:rPr lang="en-US" dirty="0"/>
            <a:t>Provide clarity on tenure stoppage and make tenure delays available for all faculty </a:t>
          </a:r>
        </a:p>
      </dgm:t>
    </dgm:pt>
    <dgm:pt modelId="{717EE385-1465-42CC-8594-EDCD8AB662AE}" type="parTrans" cxnId="{8B643645-5F58-49C4-9B64-9B10AE75F393}">
      <dgm:prSet/>
      <dgm:spPr/>
      <dgm:t>
        <a:bodyPr/>
        <a:lstStyle/>
        <a:p>
          <a:endParaRPr lang="en-US"/>
        </a:p>
      </dgm:t>
    </dgm:pt>
    <dgm:pt modelId="{D1385833-1609-4066-BAEE-2FF255671307}" type="sibTrans" cxnId="{8B643645-5F58-49C4-9B64-9B10AE75F393}">
      <dgm:prSet/>
      <dgm:spPr/>
      <dgm:t>
        <a:bodyPr/>
        <a:lstStyle/>
        <a:p>
          <a:endParaRPr lang="en-US"/>
        </a:p>
      </dgm:t>
    </dgm:pt>
    <dgm:pt modelId="{561E01B2-2DBC-0A49-B632-C5C08EDC7D8B}" type="pres">
      <dgm:prSet presAssocID="{2A003ADE-98A1-4046-BE55-AC437EE36AC3}" presName="Name0" presStyleCnt="0">
        <dgm:presLayoutVars>
          <dgm:dir/>
          <dgm:animLvl val="lvl"/>
          <dgm:resizeHandles val="exact"/>
        </dgm:presLayoutVars>
      </dgm:prSet>
      <dgm:spPr/>
      <dgm:t>
        <a:bodyPr/>
        <a:lstStyle/>
        <a:p>
          <a:endParaRPr lang="en-US"/>
        </a:p>
      </dgm:t>
    </dgm:pt>
    <dgm:pt modelId="{4763BB27-FD73-3D48-9F37-144FB8D57AE3}" type="pres">
      <dgm:prSet presAssocID="{0FD3D3DB-9536-4899-BDF4-ACB080C15872}" presName="linNode" presStyleCnt="0"/>
      <dgm:spPr/>
    </dgm:pt>
    <dgm:pt modelId="{26A26BF7-7493-8941-9E49-9A1DFADE050A}" type="pres">
      <dgm:prSet presAssocID="{0FD3D3DB-9536-4899-BDF4-ACB080C15872}" presName="parentText" presStyleLbl="solidFgAcc1" presStyleIdx="0" presStyleCnt="4">
        <dgm:presLayoutVars>
          <dgm:chMax val="1"/>
          <dgm:bulletEnabled/>
        </dgm:presLayoutVars>
      </dgm:prSet>
      <dgm:spPr/>
      <dgm:t>
        <a:bodyPr/>
        <a:lstStyle/>
        <a:p>
          <a:endParaRPr lang="en-US"/>
        </a:p>
      </dgm:t>
    </dgm:pt>
    <dgm:pt modelId="{1D1B32B8-4AC0-4B4D-B68B-97B3F293D0BC}" type="pres">
      <dgm:prSet presAssocID="{0FD3D3DB-9536-4899-BDF4-ACB080C15872}" presName="descendantText" presStyleLbl="alignNode1" presStyleIdx="0" presStyleCnt="4">
        <dgm:presLayoutVars>
          <dgm:bulletEnabled/>
        </dgm:presLayoutVars>
      </dgm:prSet>
      <dgm:spPr/>
      <dgm:t>
        <a:bodyPr/>
        <a:lstStyle/>
        <a:p>
          <a:endParaRPr lang="en-US"/>
        </a:p>
      </dgm:t>
    </dgm:pt>
    <dgm:pt modelId="{2606944B-9BE8-E741-958C-5257E8E00D7A}" type="pres">
      <dgm:prSet presAssocID="{2ED864B2-571C-4A57-B1DF-D2B04110F27B}" presName="sp" presStyleCnt="0"/>
      <dgm:spPr/>
    </dgm:pt>
    <dgm:pt modelId="{ED5EF5AF-BF34-884E-B6BF-0EB5A0A7ACA9}" type="pres">
      <dgm:prSet presAssocID="{D101EACB-4153-4B6A-A2FB-1BD4BEB5E2B9}" presName="linNode" presStyleCnt="0"/>
      <dgm:spPr/>
    </dgm:pt>
    <dgm:pt modelId="{69652191-523C-6D49-9D4C-517925EB5704}" type="pres">
      <dgm:prSet presAssocID="{D101EACB-4153-4B6A-A2FB-1BD4BEB5E2B9}" presName="parentText" presStyleLbl="solidFgAcc1" presStyleIdx="1" presStyleCnt="4">
        <dgm:presLayoutVars>
          <dgm:chMax val="1"/>
          <dgm:bulletEnabled/>
        </dgm:presLayoutVars>
      </dgm:prSet>
      <dgm:spPr/>
      <dgm:t>
        <a:bodyPr/>
        <a:lstStyle/>
        <a:p>
          <a:endParaRPr lang="en-US"/>
        </a:p>
      </dgm:t>
    </dgm:pt>
    <dgm:pt modelId="{54FD849A-0AD3-6B45-BCBD-99318CD7FF6E}" type="pres">
      <dgm:prSet presAssocID="{D101EACB-4153-4B6A-A2FB-1BD4BEB5E2B9}" presName="descendantText" presStyleLbl="alignNode1" presStyleIdx="1" presStyleCnt="4">
        <dgm:presLayoutVars>
          <dgm:bulletEnabled/>
        </dgm:presLayoutVars>
      </dgm:prSet>
      <dgm:spPr/>
      <dgm:t>
        <a:bodyPr/>
        <a:lstStyle/>
        <a:p>
          <a:endParaRPr lang="en-US"/>
        </a:p>
      </dgm:t>
    </dgm:pt>
    <dgm:pt modelId="{742BF570-61DC-6A46-BC37-78E25CB4183D}" type="pres">
      <dgm:prSet presAssocID="{29FF1070-D3A8-4A40-96AB-9265FE11B950}" presName="sp" presStyleCnt="0"/>
      <dgm:spPr/>
    </dgm:pt>
    <dgm:pt modelId="{83031761-3A49-294D-8CCB-2B18FB3C910C}" type="pres">
      <dgm:prSet presAssocID="{256A36F9-0394-4B05-AAF6-39A2CCFEAEED}" presName="linNode" presStyleCnt="0"/>
      <dgm:spPr/>
    </dgm:pt>
    <dgm:pt modelId="{68CBFC82-0159-7049-893B-B1D0DF67C562}" type="pres">
      <dgm:prSet presAssocID="{256A36F9-0394-4B05-AAF6-39A2CCFEAEED}" presName="parentText" presStyleLbl="solidFgAcc1" presStyleIdx="2" presStyleCnt="4">
        <dgm:presLayoutVars>
          <dgm:chMax val="1"/>
          <dgm:bulletEnabled/>
        </dgm:presLayoutVars>
      </dgm:prSet>
      <dgm:spPr/>
      <dgm:t>
        <a:bodyPr/>
        <a:lstStyle/>
        <a:p>
          <a:endParaRPr lang="en-US"/>
        </a:p>
      </dgm:t>
    </dgm:pt>
    <dgm:pt modelId="{4FAFB5DB-6F32-3E4F-8FE5-9CA05CBF9720}" type="pres">
      <dgm:prSet presAssocID="{256A36F9-0394-4B05-AAF6-39A2CCFEAEED}" presName="descendantText" presStyleLbl="alignNode1" presStyleIdx="2" presStyleCnt="4">
        <dgm:presLayoutVars>
          <dgm:bulletEnabled/>
        </dgm:presLayoutVars>
      </dgm:prSet>
      <dgm:spPr/>
      <dgm:t>
        <a:bodyPr/>
        <a:lstStyle/>
        <a:p>
          <a:endParaRPr lang="en-US"/>
        </a:p>
      </dgm:t>
    </dgm:pt>
    <dgm:pt modelId="{94E48BD9-8C80-A446-874B-06E568BA2DF8}" type="pres">
      <dgm:prSet presAssocID="{055C492F-7AC0-4351-8972-EFAEF70B4FA1}" presName="sp" presStyleCnt="0"/>
      <dgm:spPr/>
    </dgm:pt>
    <dgm:pt modelId="{89DC6E82-2EE0-AF4B-995E-FE1E470AD269}" type="pres">
      <dgm:prSet presAssocID="{529F28B0-472B-4F16-930F-520477586E86}" presName="linNode" presStyleCnt="0"/>
      <dgm:spPr/>
    </dgm:pt>
    <dgm:pt modelId="{DE44180D-F008-AE4A-8A56-7838A00E7530}" type="pres">
      <dgm:prSet presAssocID="{529F28B0-472B-4F16-930F-520477586E86}" presName="parentText" presStyleLbl="solidFgAcc1" presStyleIdx="3" presStyleCnt="4">
        <dgm:presLayoutVars>
          <dgm:chMax val="1"/>
          <dgm:bulletEnabled/>
        </dgm:presLayoutVars>
      </dgm:prSet>
      <dgm:spPr/>
      <dgm:t>
        <a:bodyPr/>
        <a:lstStyle/>
        <a:p>
          <a:endParaRPr lang="en-US"/>
        </a:p>
      </dgm:t>
    </dgm:pt>
    <dgm:pt modelId="{5876D3ED-08C4-AB42-9273-7A18E74ED3EE}" type="pres">
      <dgm:prSet presAssocID="{529F28B0-472B-4F16-930F-520477586E86}" presName="descendantText" presStyleLbl="alignNode1" presStyleIdx="3" presStyleCnt="4">
        <dgm:presLayoutVars>
          <dgm:bulletEnabled/>
        </dgm:presLayoutVars>
      </dgm:prSet>
      <dgm:spPr/>
      <dgm:t>
        <a:bodyPr/>
        <a:lstStyle/>
        <a:p>
          <a:endParaRPr lang="en-US"/>
        </a:p>
      </dgm:t>
    </dgm:pt>
  </dgm:ptLst>
  <dgm:cxnLst>
    <dgm:cxn modelId="{BDCBFAA8-0837-9547-AA26-2670D8F8B6CE}" type="presOf" srcId="{529F28B0-472B-4F16-930F-520477586E86}" destId="{DE44180D-F008-AE4A-8A56-7838A00E7530}" srcOrd="0" destOrd="0" presId="urn:microsoft.com/office/officeart/2016/7/layout/VerticalHollowActionList"/>
    <dgm:cxn modelId="{5D445FF1-85D3-284D-9680-1240EE778ED4}" type="presOf" srcId="{D101EACB-4153-4B6A-A2FB-1BD4BEB5E2B9}" destId="{69652191-523C-6D49-9D4C-517925EB5704}" srcOrd="0" destOrd="0" presId="urn:microsoft.com/office/officeart/2016/7/layout/VerticalHollowActionList"/>
    <dgm:cxn modelId="{D51AED6C-3C01-41EC-AB71-97FD1023C5C8}" srcId="{0FD3D3DB-9536-4899-BDF4-ACB080C15872}" destId="{5D6890FD-7DB6-4E25-BB15-4D3452E56EA2}" srcOrd="0" destOrd="0" parTransId="{5CD06454-413A-4694-860B-1E4406BA1D3F}" sibTransId="{3C1958F1-6018-48DD-AD4F-2DA216CB6D07}"/>
    <dgm:cxn modelId="{D17E487A-2A80-024D-A08F-622B6053C23C}" type="presOf" srcId="{7A7F44E1-75DC-4B87-89FB-D4AF98091CAA}" destId="{5876D3ED-08C4-AB42-9273-7A18E74ED3EE}" srcOrd="0" destOrd="0" presId="urn:microsoft.com/office/officeart/2016/7/layout/VerticalHollowActionList"/>
    <dgm:cxn modelId="{726ADE57-1603-FE4C-AF69-301970C5748B}" type="presOf" srcId="{23B1301A-1B73-411B-8B58-D2C05DE670C2}" destId="{54FD849A-0AD3-6B45-BCBD-99318CD7FF6E}" srcOrd="0" destOrd="0" presId="urn:microsoft.com/office/officeart/2016/7/layout/VerticalHollowActionList"/>
    <dgm:cxn modelId="{900C3BA5-B5DD-A441-9805-89FA93935D04}" type="presOf" srcId="{2A003ADE-98A1-4046-BE55-AC437EE36AC3}" destId="{561E01B2-2DBC-0A49-B632-C5C08EDC7D8B}" srcOrd="0" destOrd="0" presId="urn:microsoft.com/office/officeart/2016/7/layout/VerticalHollowActionList"/>
    <dgm:cxn modelId="{8B643645-5F58-49C4-9B64-9B10AE75F393}" srcId="{529F28B0-472B-4F16-930F-520477586E86}" destId="{7A7F44E1-75DC-4B87-89FB-D4AF98091CAA}" srcOrd="0" destOrd="0" parTransId="{717EE385-1465-42CC-8594-EDCD8AB662AE}" sibTransId="{D1385833-1609-4066-BAEE-2FF255671307}"/>
    <dgm:cxn modelId="{EBE7223E-5F7F-4CA3-A3B2-C7310D147EB4}" srcId="{2A003ADE-98A1-4046-BE55-AC437EE36AC3}" destId="{D101EACB-4153-4B6A-A2FB-1BD4BEB5E2B9}" srcOrd="1" destOrd="0" parTransId="{C0621685-110B-49FD-A87C-E3BDC3B7C3AA}" sibTransId="{29FF1070-D3A8-4A40-96AB-9265FE11B950}"/>
    <dgm:cxn modelId="{C526D61E-072F-3742-A610-4DDF89EBB454}" type="presOf" srcId="{256A36F9-0394-4B05-AAF6-39A2CCFEAEED}" destId="{68CBFC82-0159-7049-893B-B1D0DF67C562}" srcOrd="0" destOrd="0" presId="urn:microsoft.com/office/officeart/2016/7/layout/VerticalHollowActionList"/>
    <dgm:cxn modelId="{CDC31344-E62A-4C89-A492-7F4B2D8F792D}" srcId="{2A003ADE-98A1-4046-BE55-AC437EE36AC3}" destId="{529F28B0-472B-4F16-930F-520477586E86}" srcOrd="3" destOrd="0" parTransId="{A6D0B2F0-9B1F-42B3-8103-28151C0BD817}" sibTransId="{09E8F45F-F6ED-4CC4-9391-44C6E66A015D}"/>
    <dgm:cxn modelId="{3B6561A3-FC77-3E44-B894-9195C9D72FFD}" type="presOf" srcId="{10743D37-6C7D-4B9F-AE45-E8893101AD6A}" destId="{4FAFB5DB-6F32-3E4F-8FE5-9CA05CBF9720}" srcOrd="0" destOrd="0" presId="urn:microsoft.com/office/officeart/2016/7/layout/VerticalHollowActionList"/>
    <dgm:cxn modelId="{59D93BD1-2CEB-8B43-BACF-F31E166094F0}" type="presOf" srcId="{5D6890FD-7DB6-4E25-BB15-4D3452E56EA2}" destId="{1D1B32B8-4AC0-4B4D-B68B-97B3F293D0BC}" srcOrd="0" destOrd="0" presId="urn:microsoft.com/office/officeart/2016/7/layout/VerticalHollowActionList"/>
    <dgm:cxn modelId="{E260D378-18F3-4E05-995A-EF547B6D2EE1}" srcId="{D101EACB-4153-4B6A-A2FB-1BD4BEB5E2B9}" destId="{23B1301A-1B73-411B-8B58-D2C05DE670C2}" srcOrd="0" destOrd="0" parTransId="{99D47AF4-D685-4C79-87CD-7579E6F3F327}" sibTransId="{18A00C6F-B1BB-4ADE-A294-C9A0DCB61725}"/>
    <dgm:cxn modelId="{5D530BAA-3827-402E-8FF9-C240278339F7}" srcId="{256A36F9-0394-4B05-AAF6-39A2CCFEAEED}" destId="{10743D37-6C7D-4B9F-AE45-E8893101AD6A}" srcOrd="0" destOrd="0" parTransId="{B5B0C946-E962-472F-8F43-1FC87291B439}" sibTransId="{1AC16A0A-E8AD-4D43-8B59-1BF2B2C54BA2}"/>
    <dgm:cxn modelId="{30EB488F-8EC1-4E52-BC11-4861E08EC978}" srcId="{2A003ADE-98A1-4046-BE55-AC437EE36AC3}" destId="{256A36F9-0394-4B05-AAF6-39A2CCFEAEED}" srcOrd="2" destOrd="0" parTransId="{323813CE-A471-46F7-A1DD-99377BDA660E}" sibTransId="{055C492F-7AC0-4351-8972-EFAEF70B4FA1}"/>
    <dgm:cxn modelId="{6F1ECE66-4E56-48F8-8FF0-C687E5F07CAA}" srcId="{2A003ADE-98A1-4046-BE55-AC437EE36AC3}" destId="{0FD3D3DB-9536-4899-BDF4-ACB080C15872}" srcOrd="0" destOrd="0" parTransId="{3B685681-752D-416B-9D72-D34687B67CE0}" sibTransId="{2ED864B2-571C-4A57-B1DF-D2B04110F27B}"/>
    <dgm:cxn modelId="{EEC39CE6-972B-A240-AF01-B0D94357AFB9}" type="presOf" srcId="{0FD3D3DB-9536-4899-BDF4-ACB080C15872}" destId="{26A26BF7-7493-8941-9E49-9A1DFADE050A}" srcOrd="0" destOrd="0" presId="urn:microsoft.com/office/officeart/2016/7/layout/VerticalHollowActionList"/>
    <dgm:cxn modelId="{21E45C18-5D7D-2540-8F64-EBE5BF0E670C}" type="presParOf" srcId="{561E01B2-2DBC-0A49-B632-C5C08EDC7D8B}" destId="{4763BB27-FD73-3D48-9F37-144FB8D57AE3}" srcOrd="0" destOrd="0" presId="urn:microsoft.com/office/officeart/2016/7/layout/VerticalHollowActionList"/>
    <dgm:cxn modelId="{2F4D2B6F-9087-594C-A27A-4F42EC1179CD}" type="presParOf" srcId="{4763BB27-FD73-3D48-9F37-144FB8D57AE3}" destId="{26A26BF7-7493-8941-9E49-9A1DFADE050A}" srcOrd="0" destOrd="0" presId="urn:microsoft.com/office/officeart/2016/7/layout/VerticalHollowActionList"/>
    <dgm:cxn modelId="{02D28CF1-8490-9C42-8238-250F0F53A5C6}" type="presParOf" srcId="{4763BB27-FD73-3D48-9F37-144FB8D57AE3}" destId="{1D1B32B8-4AC0-4B4D-B68B-97B3F293D0BC}" srcOrd="1" destOrd="0" presId="urn:microsoft.com/office/officeart/2016/7/layout/VerticalHollowActionList"/>
    <dgm:cxn modelId="{9DD28F92-87B8-FE49-B700-7DF723654BBF}" type="presParOf" srcId="{561E01B2-2DBC-0A49-B632-C5C08EDC7D8B}" destId="{2606944B-9BE8-E741-958C-5257E8E00D7A}" srcOrd="1" destOrd="0" presId="urn:microsoft.com/office/officeart/2016/7/layout/VerticalHollowActionList"/>
    <dgm:cxn modelId="{A70D8A06-A15A-D742-804C-AF563E05186B}" type="presParOf" srcId="{561E01B2-2DBC-0A49-B632-C5C08EDC7D8B}" destId="{ED5EF5AF-BF34-884E-B6BF-0EB5A0A7ACA9}" srcOrd="2" destOrd="0" presId="urn:microsoft.com/office/officeart/2016/7/layout/VerticalHollowActionList"/>
    <dgm:cxn modelId="{EC485747-4FA4-344F-9D01-46930018F7BB}" type="presParOf" srcId="{ED5EF5AF-BF34-884E-B6BF-0EB5A0A7ACA9}" destId="{69652191-523C-6D49-9D4C-517925EB5704}" srcOrd="0" destOrd="0" presId="urn:microsoft.com/office/officeart/2016/7/layout/VerticalHollowActionList"/>
    <dgm:cxn modelId="{F84307AD-0BA3-6A48-9872-230781CD0E91}" type="presParOf" srcId="{ED5EF5AF-BF34-884E-B6BF-0EB5A0A7ACA9}" destId="{54FD849A-0AD3-6B45-BCBD-99318CD7FF6E}" srcOrd="1" destOrd="0" presId="urn:microsoft.com/office/officeart/2016/7/layout/VerticalHollowActionList"/>
    <dgm:cxn modelId="{B63D89FD-3F4B-A446-9BE6-2FF88D81291C}" type="presParOf" srcId="{561E01B2-2DBC-0A49-B632-C5C08EDC7D8B}" destId="{742BF570-61DC-6A46-BC37-78E25CB4183D}" srcOrd="3" destOrd="0" presId="urn:microsoft.com/office/officeart/2016/7/layout/VerticalHollowActionList"/>
    <dgm:cxn modelId="{D471B0E0-07AF-C54B-BC5A-44B7751E5241}" type="presParOf" srcId="{561E01B2-2DBC-0A49-B632-C5C08EDC7D8B}" destId="{83031761-3A49-294D-8CCB-2B18FB3C910C}" srcOrd="4" destOrd="0" presId="urn:microsoft.com/office/officeart/2016/7/layout/VerticalHollowActionList"/>
    <dgm:cxn modelId="{44FC88CE-8825-0440-9D5F-A17D2DA71D61}" type="presParOf" srcId="{83031761-3A49-294D-8CCB-2B18FB3C910C}" destId="{68CBFC82-0159-7049-893B-B1D0DF67C562}" srcOrd="0" destOrd="0" presId="urn:microsoft.com/office/officeart/2016/7/layout/VerticalHollowActionList"/>
    <dgm:cxn modelId="{24322F80-D626-E045-ADB3-11072D9ED62D}" type="presParOf" srcId="{83031761-3A49-294D-8CCB-2B18FB3C910C}" destId="{4FAFB5DB-6F32-3E4F-8FE5-9CA05CBF9720}" srcOrd="1" destOrd="0" presId="urn:microsoft.com/office/officeart/2016/7/layout/VerticalHollowActionList"/>
    <dgm:cxn modelId="{B6E0D1BD-CA15-AE4D-B467-EB8A11D47C20}" type="presParOf" srcId="{561E01B2-2DBC-0A49-B632-C5C08EDC7D8B}" destId="{94E48BD9-8C80-A446-874B-06E568BA2DF8}" srcOrd="5" destOrd="0" presId="urn:microsoft.com/office/officeart/2016/7/layout/VerticalHollowActionList"/>
    <dgm:cxn modelId="{6067C344-5B6C-3245-AE39-4FDD607DE7FE}" type="presParOf" srcId="{561E01B2-2DBC-0A49-B632-C5C08EDC7D8B}" destId="{89DC6E82-2EE0-AF4B-995E-FE1E470AD269}" srcOrd="6" destOrd="0" presId="urn:microsoft.com/office/officeart/2016/7/layout/VerticalHollowActionList"/>
    <dgm:cxn modelId="{B6997B4C-ADA9-E64C-A53B-ADD49DE8399E}" type="presParOf" srcId="{89DC6E82-2EE0-AF4B-995E-FE1E470AD269}" destId="{DE44180D-F008-AE4A-8A56-7838A00E7530}" srcOrd="0" destOrd="0" presId="urn:microsoft.com/office/officeart/2016/7/layout/VerticalHollowActionList"/>
    <dgm:cxn modelId="{C5A7FD83-98D6-074C-B019-A9599F266C16}" type="presParOf" srcId="{89DC6E82-2EE0-AF4B-995E-FE1E470AD269}" destId="{5876D3ED-08C4-AB42-9273-7A18E74ED3EE}"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C73522-722F-4702-89F2-E4CCD70B73EA}" type="doc">
      <dgm:prSet loTypeId="urn:microsoft.com/office/officeart/2018/2/layout/IconVerticalSolidList" loCatId="icon" qsTypeId="urn:microsoft.com/office/officeart/2005/8/quickstyle/simple1" qsCatId="simple" csTypeId="urn:microsoft.com/office/officeart/2018/5/colors/Iconchunking_neutralicontext_accent5_2" csCatId="accent5" phldr="1"/>
      <dgm:spPr/>
      <dgm:t>
        <a:bodyPr/>
        <a:lstStyle/>
        <a:p>
          <a:endParaRPr lang="en-US"/>
        </a:p>
      </dgm:t>
    </dgm:pt>
    <dgm:pt modelId="{C67A4B2C-80C8-4819-A3B9-7BB4ECE29EE5}">
      <dgm:prSet/>
      <dgm:spPr/>
      <dgm:t>
        <a:bodyPr/>
        <a:lstStyle/>
        <a:p>
          <a:r>
            <a:rPr lang="en-US"/>
            <a:t>The task force will release a systemwide survey in late January 2021. This data will support critical efforts to identify career impacts and solutions for supporting caregivers immediately and determining next steps to address issues of inequity and retention. </a:t>
          </a:r>
        </a:p>
      </dgm:t>
    </dgm:pt>
    <dgm:pt modelId="{FB046423-F5F4-425B-A1A7-7A68F6D94AFE}" type="parTrans" cxnId="{2D1344C9-2AB6-426E-B032-8E046CC92C84}">
      <dgm:prSet/>
      <dgm:spPr/>
      <dgm:t>
        <a:bodyPr/>
        <a:lstStyle/>
        <a:p>
          <a:endParaRPr lang="en-US"/>
        </a:p>
      </dgm:t>
    </dgm:pt>
    <dgm:pt modelId="{6CACF375-B8EB-488A-B2FA-9C151EC83802}" type="sibTrans" cxnId="{2D1344C9-2AB6-426E-B032-8E046CC92C84}">
      <dgm:prSet/>
      <dgm:spPr/>
      <dgm:t>
        <a:bodyPr/>
        <a:lstStyle/>
        <a:p>
          <a:endParaRPr lang="en-US"/>
        </a:p>
      </dgm:t>
    </dgm:pt>
    <dgm:pt modelId="{8644B476-D128-47A9-9CC5-FA29C8B14779}">
      <dgm:prSet/>
      <dgm:spPr/>
      <dgm:t>
        <a:bodyPr/>
        <a:lstStyle/>
        <a:p>
          <a:r>
            <a:rPr lang="en-US"/>
            <a:t>The task force will host workshops, forums, and provide ongoing resources to provide education on this topic.</a:t>
          </a:r>
        </a:p>
      </dgm:t>
    </dgm:pt>
    <dgm:pt modelId="{226943C6-C1CD-4457-8E0B-724C87257C29}" type="parTrans" cxnId="{755CC344-2697-44E8-AD40-49630ABEE221}">
      <dgm:prSet/>
      <dgm:spPr/>
      <dgm:t>
        <a:bodyPr/>
        <a:lstStyle/>
        <a:p>
          <a:endParaRPr lang="en-US"/>
        </a:p>
      </dgm:t>
    </dgm:pt>
    <dgm:pt modelId="{4C7E39A9-B74B-4CD0-97C9-9C3D9C56605B}" type="sibTrans" cxnId="{755CC344-2697-44E8-AD40-49630ABEE221}">
      <dgm:prSet/>
      <dgm:spPr/>
      <dgm:t>
        <a:bodyPr/>
        <a:lstStyle/>
        <a:p>
          <a:endParaRPr lang="en-US"/>
        </a:p>
      </dgm:t>
    </dgm:pt>
    <dgm:pt modelId="{098BF5C6-126F-4CA8-97A2-3D4A01DEB725}">
      <dgm:prSet/>
      <dgm:spPr/>
      <dgm:t>
        <a:bodyPr/>
        <a:lstStyle/>
        <a:p>
          <a:r>
            <a:rPr lang="en-US"/>
            <a:t>Strong institutional support is needed on each campus to address next steps.  We are recommending that all campuses develop their own task force to address short and long-term needs.  </a:t>
          </a:r>
        </a:p>
      </dgm:t>
    </dgm:pt>
    <dgm:pt modelId="{497D46F1-A1BD-4E1C-AE93-3B57646B1529}" type="parTrans" cxnId="{BB857B1A-E4EC-4E00-A309-1449A0A49DAF}">
      <dgm:prSet/>
      <dgm:spPr/>
      <dgm:t>
        <a:bodyPr/>
        <a:lstStyle/>
        <a:p>
          <a:endParaRPr lang="en-US"/>
        </a:p>
      </dgm:t>
    </dgm:pt>
    <dgm:pt modelId="{71AB97AC-1765-470E-B487-5D73ADE1F05E}" type="sibTrans" cxnId="{BB857B1A-E4EC-4E00-A309-1449A0A49DAF}">
      <dgm:prSet/>
      <dgm:spPr/>
      <dgm:t>
        <a:bodyPr/>
        <a:lstStyle/>
        <a:p>
          <a:endParaRPr lang="en-US"/>
        </a:p>
      </dgm:t>
    </dgm:pt>
    <dgm:pt modelId="{F64991D2-09AD-4D2E-9036-0002A0AB2341}" type="pres">
      <dgm:prSet presAssocID="{F6C73522-722F-4702-89F2-E4CCD70B73EA}" presName="root" presStyleCnt="0">
        <dgm:presLayoutVars>
          <dgm:dir/>
          <dgm:resizeHandles val="exact"/>
        </dgm:presLayoutVars>
      </dgm:prSet>
      <dgm:spPr/>
      <dgm:t>
        <a:bodyPr/>
        <a:lstStyle/>
        <a:p>
          <a:endParaRPr lang="en-US"/>
        </a:p>
      </dgm:t>
    </dgm:pt>
    <dgm:pt modelId="{A850C4CA-2971-4B6D-9C79-EFB13A90718C}" type="pres">
      <dgm:prSet presAssocID="{C67A4B2C-80C8-4819-A3B9-7BB4ECE29EE5}" presName="compNode" presStyleCnt="0"/>
      <dgm:spPr/>
    </dgm:pt>
    <dgm:pt modelId="{2D86D957-30E2-4D43-B39D-F3D24C5F28EB}" type="pres">
      <dgm:prSet presAssocID="{C67A4B2C-80C8-4819-A3B9-7BB4ECE29EE5}" presName="bgRect" presStyleLbl="bgShp" presStyleIdx="0" presStyleCnt="3"/>
      <dgm:spPr/>
    </dgm:pt>
    <dgm:pt modelId="{2BD30447-691D-449F-A0EB-6FA357C27F43}" type="pres">
      <dgm:prSet presAssocID="{C67A4B2C-80C8-4819-A3B9-7BB4ECE29EE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Doctor"/>
        </a:ext>
      </dgm:extLst>
    </dgm:pt>
    <dgm:pt modelId="{E1A54FB7-5563-4775-8B69-2FB5BDC12E7B}" type="pres">
      <dgm:prSet presAssocID="{C67A4B2C-80C8-4819-A3B9-7BB4ECE29EE5}" presName="spaceRect" presStyleCnt="0"/>
      <dgm:spPr/>
    </dgm:pt>
    <dgm:pt modelId="{1BD67669-3F60-4F38-8F51-43261CCE6687}" type="pres">
      <dgm:prSet presAssocID="{C67A4B2C-80C8-4819-A3B9-7BB4ECE29EE5}" presName="parTx" presStyleLbl="revTx" presStyleIdx="0" presStyleCnt="3">
        <dgm:presLayoutVars>
          <dgm:chMax val="0"/>
          <dgm:chPref val="0"/>
        </dgm:presLayoutVars>
      </dgm:prSet>
      <dgm:spPr/>
      <dgm:t>
        <a:bodyPr/>
        <a:lstStyle/>
        <a:p>
          <a:endParaRPr lang="en-US"/>
        </a:p>
      </dgm:t>
    </dgm:pt>
    <dgm:pt modelId="{43CADA7D-CCEB-4435-97CB-FF3F5518F95B}" type="pres">
      <dgm:prSet presAssocID="{6CACF375-B8EB-488A-B2FA-9C151EC83802}" presName="sibTrans" presStyleCnt="0"/>
      <dgm:spPr/>
    </dgm:pt>
    <dgm:pt modelId="{45110E17-F73D-4B15-818F-9D0AF75E83D8}" type="pres">
      <dgm:prSet presAssocID="{8644B476-D128-47A9-9CC5-FA29C8B14779}" presName="compNode" presStyleCnt="0"/>
      <dgm:spPr/>
    </dgm:pt>
    <dgm:pt modelId="{CCB5B0C7-590D-4D4A-BD87-ADCB0CFA9777}" type="pres">
      <dgm:prSet presAssocID="{8644B476-D128-47A9-9CC5-FA29C8B14779}" presName="bgRect" presStyleLbl="bgShp" presStyleIdx="1" presStyleCnt="3"/>
      <dgm:spPr/>
    </dgm:pt>
    <dgm:pt modelId="{1A5D8E77-77B7-48A5-A1E1-24930CE9F471}" type="pres">
      <dgm:prSet presAssocID="{8644B476-D128-47A9-9CC5-FA29C8B1477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Classroom"/>
        </a:ext>
      </dgm:extLst>
    </dgm:pt>
    <dgm:pt modelId="{75BE7C67-70BB-4EAA-B2C9-A1FC4AD13846}" type="pres">
      <dgm:prSet presAssocID="{8644B476-D128-47A9-9CC5-FA29C8B14779}" presName="spaceRect" presStyleCnt="0"/>
      <dgm:spPr/>
    </dgm:pt>
    <dgm:pt modelId="{5833C78E-95A6-4357-B6DF-086F42B477D5}" type="pres">
      <dgm:prSet presAssocID="{8644B476-D128-47A9-9CC5-FA29C8B14779}" presName="parTx" presStyleLbl="revTx" presStyleIdx="1" presStyleCnt="3">
        <dgm:presLayoutVars>
          <dgm:chMax val="0"/>
          <dgm:chPref val="0"/>
        </dgm:presLayoutVars>
      </dgm:prSet>
      <dgm:spPr/>
      <dgm:t>
        <a:bodyPr/>
        <a:lstStyle/>
        <a:p>
          <a:endParaRPr lang="en-US"/>
        </a:p>
      </dgm:t>
    </dgm:pt>
    <dgm:pt modelId="{C03CF44A-8576-4A14-BD88-E9A326F0095E}" type="pres">
      <dgm:prSet presAssocID="{4C7E39A9-B74B-4CD0-97C9-9C3D9C56605B}" presName="sibTrans" presStyleCnt="0"/>
      <dgm:spPr/>
    </dgm:pt>
    <dgm:pt modelId="{F2EB0747-9B45-49ED-8BD3-81ECD867C899}" type="pres">
      <dgm:prSet presAssocID="{098BF5C6-126F-4CA8-97A2-3D4A01DEB725}" presName="compNode" presStyleCnt="0"/>
      <dgm:spPr/>
    </dgm:pt>
    <dgm:pt modelId="{77202F87-750C-4C6E-B14A-A0C4A97B6024}" type="pres">
      <dgm:prSet presAssocID="{098BF5C6-126F-4CA8-97A2-3D4A01DEB725}" presName="bgRect" presStyleLbl="bgShp" presStyleIdx="2" presStyleCnt="3"/>
      <dgm:spPr/>
    </dgm:pt>
    <dgm:pt modelId="{95630ADB-56AB-494A-A056-6D6A0DE50C22}" type="pres">
      <dgm:prSet presAssocID="{098BF5C6-126F-4CA8-97A2-3D4A01DEB72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Schoolhouse"/>
        </a:ext>
      </dgm:extLst>
    </dgm:pt>
    <dgm:pt modelId="{10CF3EF7-60A2-4C63-ABE7-C7366859E7E5}" type="pres">
      <dgm:prSet presAssocID="{098BF5C6-126F-4CA8-97A2-3D4A01DEB725}" presName="spaceRect" presStyleCnt="0"/>
      <dgm:spPr/>
    </dgm:pt>
    <dgm:pt modelId="{8F784110-EFC9-4347-AE20-B6C6003280FC}" type="pres">
      <dgm:prSet presAssocID="{098BF5C6-126F-4CA8-97A2-3D4A01DEB725}" presName="parTx" presStyleLbl="revTx" presStyleIdx="2" presStyleCnt="3">
        <dgm:presLayoutVars>
          <dgm:chMax val="0"/>
          <dgm:chPref val="0"/>
        </dgm:presLayoutVars>
      </dgm:prSet>
      <dgm:spPr/>
      <dgm:t>
        <a:bodyPr/>
        <a:lstStyle/>
        <a:p>
          <a:endParaRPr lang="en-US"/>
        </a:p>
      </dgm:t>
    </dgm:pt>
  </dgm:ptLst>
  <dgm:cxnLst>
    <dgm:cxn modelId="{292A3CC9-CA8B-0547-A5E0-D0CCED4B434A}" type="presOf" srcId="{F6C73522-722F-4702-89F2-E4CCD70B73EA}" destId="{F64991D2-09AD-4D2E-9036-0002A0AB2341}" srcOrd="0" destOrd="0" presId="urn:microsoft.com/office/officeart/2018/2/layout/IconVerticalSolidList"/>
    <dgm:cxn modelId="{048EE4E4-1807-B74D-A7A8-64E16764E584}" type="presOf" srcId="{098BF5C6-126F-4CA8-97A2-3D4A01DEB725}" destId="{8F784110-EFC9-4347-AE20-B6C6003280FC}" srcOrd="0" destOrd="0" presId="urn:microsoft.com/office/officeart/2018/2/layout/IconVerticalSolidList"/>
    <dgm:cxn modelId="{755CC344-2697-44E8-AD40-49630ABEE221}" srcId="{F6C73522-722F-4702-89F2-E4CCD70B73EA}" destId="{8644B476-D128-47A9-9CC5-FA29C8B14779}" srcOrd="1" destOrd="0" parTransId="{226943C6-C1CD-4457-8E0B-724C87257C29}" sibTransId="{4C7E39A9-B74B-4CD0-97C9-9C3D9C56605B}"/>
    <dgm:cxn modelId="{301DF5AA-8E4D-5B4E-B314-1241C7732151}" type="presOf" srcId="{8644B476-D128-47A9-9CC5-FA29C8B14779}" destId="{5833C78E-95A6-4357-B6DF-086F42B477D5}" srcOrd="0" destOrd="0" presId="urn:microsoft.com/office/officeart/2018/2/layout/IconVerticalSolidList"/>
    <dgm:cxn modelId="{C82DC191-69C5-B34C-8996-8C33A09B1F2F}" type="presOf" srcId="{C67A4B2C-80C8-4819-A3B9-7BB4ECE29EE5}" destId="{1BD67669-3F60-4F38-8F51-43261CCE6687}" srcOrd="0" destOrd="0" presId="urn:microsoft.com/office/officeart/2018/2/layout/IconVerticalSolidList"/>
    <dgm:cxn modelId="{BB857B1A-E4EC-4E00-A309-1449A0A49DAF}" srcId="{F6C73522-722F-4702-89F2-E4CCD70B73EA}" destId="{098BF5C6-126F-4CA8-97A2-3D4A01DEB725}" srcOrd="2" destOrd="0" parTransId="{497D46F1-A1BD-4E1C-AE93-3B57646B1529}" sibTransId="{71AB97AC-1765-470E-B487-5D73ADE1F05E}"/>
    <dgm:cxn modelId="{2D1344C9-2AB6-426E-B032-8E046CC92C84}" srcId="{F6C73522-722F-4702-89F2-E4CCD70B73EA}" destId="{C67A4B2C-80C8-4819-A3B9-7BB4ECE29EE5}" srcOrd="0" destOrd="0" parTransId="{FB046423-F5F4-425B-A1A7-7A68F6D94AFE}" sibTransId="{6CACF375-B8EB-488A-B2FA-9C151EC83802}"/>
    <dgm:cxn modelId="{164675E6-4C84-5A4E-94AB-4D743D9C067A}" type="presParOf" srcId="{F64991D2-09AD-4D2E-9036-0002A0AB2341}" destId="{A850C4CA-2971-4B6D-9C79-EFB13A90718C}" srcOrd="0" destOrd="0" presId="urn:microsoft.com/office/officeart/2018/2/layout/IconVerticalSolidList"/>
    <dgm:cxn modelId="{190A0BAA-4AFC-7847-BD4A-3CC8FDB17DC8}" type="presParOf" srcId="{A850C4CA-2971-4B6D-9C79-EFB13A90718C}" destId="{2D86D957-30E2-4D43-B39D-F3D24C5F28EB}" srcOrd="0" destOrd="0" presId="urn:microsoft.com/office/officeart/2018/2/layout/IconVerticalSolidList"/>
    <dgm:cxn modelId="{2A8013BC-B9F6-F047-9CB9-D284ED285AD5}" type="presParOf" srcId="{A850C4CA-2971-4B6D-9C79-EFB13A90718C}" destId="{2BD30447-691D-449F-A0EB-6FA357C27F43}" srcOrd="1" destOrd="0" presId="urn:microsoft.com/office/officeart/2018/2/layout/IconVerticalSolidList"/>
    <dgm:cxn modelId="{A0ED5060-2EAC-7247-977E-6FBAB6BEFF24}" type="presParOf" srcId="{A850C4CA-2971-4B6D-9C79-EFB13A90718C}" destId="{E1A54FB7-5563-4775-8B69-2FB5BDC12E7B}" srcOrd="2" destOrd="0" presId="urn:microsoft.com/office/officeart/2018/2/layout/IconVerticalSolidList"/>
    <dgm:cxn modelId="{9162B5E0-4C6F-5747-B761-CC4E26DFEC8F}" type="presParOf" srcId="{A850C4CA-2971-4B6D-9C79-EFB13A90718C}" destId="{1BD67669-3F60-4F38-8F51-43261CCE6687}" srcOrd="3" destOrd="0" presId="urn:microsoft.com/office/officeart/2018/2/layout/IconVerticalSolidList"/>
    <dgm:cxn modelId="{E267AB44-D800-DC4A-916F-5D658691CD56}" type="presParOf" srcId="{F64991D2-09AD-4D2E-9036-0002A0AB2341}" destId="{43CADA7D-CCEB-4435-97CB-FF3F5518F95B}" srcOrd="1" destOrd="0" presId="urn:microsoft.com/office/officeart/2018/2/layout/IconVerticalSolidList"/>
    <dgm:cxn modelId="{49032316-BC48-254C-919B-319F4F583CB6}" type="presParOf" srcId="{F64991D2-09AD-4D2E-9036-0002A0AB2341}" destId="{45110E17-F73D-4B15-818F-9D0AF75E83D8}" srcOrd="2" destOrd="0" presId="urn:microsoft.com/office/officeart/2018/2/layout/IconVerticalSolidList"/>
    <dgm:cxn modelId="{7D6BD849-4CB0-E64A-A2A9-9177C7842725}" type="presParOf" srcId="{45110E17-F73D-4B15-818F-9D0AF75E83D8}" destId="{CCB5B0C7-590D-4D4A-BD87-ADCB0CFA9777}" srcOrd="0" destOrd="0" presId="urn:microsoft.com/office/officeart/2018/2/layout/IconVerticalSolidList"/>
    <dgm:cxn modelId="{137EF19F-4AF6-854B-BA16-2AE5F745BA43}" type="presParOf" srcId="{45110E17-F73D-4B15-818F-9D0AF75E83D8}" destId="{1A5D8E77-77B7-48A5-A1E1-24930CE9F471}" srcOrd="1" destOrd="0" presId="urn:microsoft.com/office/officeart/2018/2/layout/IconVerticalSolidList"/>
    <dgm:cxn modelId="{254B939B-8752-C641-87AE-44C493FA4FE0}" type="presParOf" srcId="{45110E17-F73D-4B15-818F-9D0AF75E83D8}" destId="{75BE7C67-70BB-4EAA-B2C9-A1FC4AD13846}" srcOrd="2" destOrd="0" presId="urn:microsoft.com/office/officeart/2018/2/layout/IconVerticalSolidList"/>
    <dgm:cxn modelId="{AA01AE4C-1D44-054A-8DD5-61BDCFA8AE27}" type="presParOf" srcId="{45110E17-F73D-4B15-818F-9D0AF75E83D8}" destId="{5833C78E-95A6-4357-B6DF-086F42B477D5}" srcOrd="3" destOrd="0" presId="urn:microsoft.com/office/officeart/2018/2/layout/IconVerticalSolidList"/>
    <dgm:cxn modelId="{BFDDA599-8772-E944-8FC8-32E4BB49F7FC}" type="presParOf" srcId="{F64991D2-09AD-4D2E-9036-0002A0AB2341}" destId="{C03CF44A-8576-4A14-BD88-E9A326F0095E}" srcOrd="3" destOrd="0" presId="urn:microsoft.com/office/officeart/2018/2/layout/IconVerticalSolidList"/>
    <dgm:cxn modelId="{2D1FF918-0978-3048-8055-579D9A0A7637}" type="presParOf" srcId="{F64991D2-09AD-4D2E-9036-0002A0AB2341}" destId="{F2EB0747-9B45-49ED-8BD3-81ECD867C899}" srcOrd="4" destOrd="0" presId="urn:microsoft.com/office/officeart/2018/2/layout/IconVerticalSolidList"/>
    <dgm:cxn modelId="{35EEC855-F854-EB42-8FCE-B2DF6179D796}" type="presParOf" srcId="{F2EB0747-9B45-49ED-8BD3-81ECD867C899}" destId="{77202F87-750C-4C6E-B14A-A0C4A97B6024}" srcOrd="0" destOrd="0" presId="urn:microsoft.com/office/officeart/2018/2/layout/IconVerticalSolidList"/>
    <dgm:cxn modelId="{49652BBF-26D8-8D46-AA9D-A849F70CF9A4}" type="presParOf" srcId="{F2EB0747-9B45-49ED-8BD3-81ECD867C899}" destId="{95630ADB-56AB-494A-A056-6D6A0DE50C22}" srcOrd="1" destOrd="0" presId="urn:microsoft.com/office/officeart/2018/2/layout/IconVerticalSolidList"/>
    <dgm:cxn modelId="{52A44217-AB8E-D14E-9E31-B14FD61C7515}" type="presParOf" srcId="{F2EB0747-9B45-49ED-8BD3-81ECD867C899}" destId="{10CF3EF7-60A2-4C63-ABE7-C7366859E7E5}" srcOrd="2" destOrd="0" presId="urn:microsoft.com/office/officeart/2018/2/layout/IconVerticalSolidList"/>
    <dgm:cxn modelId="{A9FD4DF0-CEFB-D349-B096-A75B821295E9}" type="presParOf" srcId="{F2EB0747-9B45-49ED-8BD3-81ECD867C899}" destId="{8F784110-EFC9-4347-AE20-B6C6003280F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B32B8-4AC0-4B4D-B68B-97B3F293D0BC}">
      <dsp:nvSpPr>
        <dsp:cNvPr id="0" name=""/>
        <dsp:cNvSpPr/>
      </dsp:nvSpPr>
      <dsp:spPr>
        <a:xfrm>
          <a:off x="2281497" y="2007"/>
          <a:ext cx="9125989" cy="104002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070" tIns="264167" rIns="177070" bIns="264167" numCol="1" spcCol="1270" anchor="ctr" anchorCtr="0">
          <a:noAutofit/>
        </a:bodyPr>
        <a:lstStyle/>
        <a:p>
          <a:pPr lvl="0" algn="l" defTabSz="711200">
            <a:lnSpc>
              <a:spcPct val="90000"/>
            </a:lnSpc>
            <a:spcBef>
              <a:spcPct val="0"/>
            </a:spcBef>
            <a:spcAft>
              <a:spcPct val="35000"/>
            </a:spcAft>
          </a:pPr>
          <a:r>
            <a:rPr lang="en-US" sz="1600" kern="1200"/>
            <a:t>Send a clear articulation of flexibility and support options for employees and students (beyond emergency leave). This includes a chancellor or provost level statement on caregiving to the campus community.</a:t>
          </a:r>
        </a:p>
      </dsp:txBody>
      <dsp:txXfrm>
        <a:off x="2281497" y="2007"/>
        <a:ext cx="9125989" cy="1040029"/>
      </dsp:txXfrm>
    </dsp:sp>
    <dsp:sp modelId="{26A26BF7-7493-8941-9E49-9A1DFADE050A}">
      <dsp:nvSpPr>
        <dsp:cNvPr id="0" name=""/>
        <dsp:cNvSpPr/>
      </dsp:nvSpPr>
      <dsp:spPr>
        <a:xfrm>
          <a:off x="0" y="2007"/>
          <a:ext cx="2281497" cy="1040029"/>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729" tIns="102732" rIns="120729" bIns="102732" numCol="1" spcCol="1270" anchor="ctr" anchorCtr="0">
          <a:noAutofit/>
        </a:bodyPr>
        <a:lstStyle/>
        <a:p>
          <a:pPr lvl="0" algn="ctr" defTabSz="889000">
            <a:lnSpc>
              <a:spcPct val="90000"/>
            </a:lnSpc>
            <a:spcBef>
              <a:spcPct val="0"/>
            </a:spcBef>
            <a:spcAft>
              <a:spcPct val="35000"/>
            </a:spcAft>
          </a:pPr>
          <a:r>
            <a:rPr lang="en-US" sz="2000" kern="1200"/>
            <a:t>Send</a:t>
          </a:r>
        </a:p>
      </dsp:txBody>
      <dsp:txXfrm>
        <a:off x="0" y="2007"/>
        <a:ext cx="2281497" cy="1040029"/>
      </dsp:txXfrm>
    </dsp:sp>
    <dsp:sp modelId="{54FD849A-0AD3-6B45-BCBD-99318CD7FF6E}">
      <dsp:nvSpPr>
        <dsp:cNvPr id="0" name=""/>
        <dsp:cNvSpPr/>
      </dsp:nvSpPr>
      <dsp:spPr>
        <a:xfrm>
          <a:off x="2281497" y="1104438"/>
          <a:ext cx="9125989" cy="104002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070" tIns="264167" rIns="177070" bIns="264167" numCol="1" spcCol="1270" anchor="ctr" anchorCtr="0">
          <a:noAutofit/>
        </a:bodyPr>
        <a:lstStyle/>
        <a:p>
          <a:pPr lvl="0" algn="l" defTabSz="711200">
            <a:lnSpc>
              <a:spcPct val="90000"/>
            </a:lnSpc>
            <a:spcBef>
              <a:spcPct val="0"/>
            </a:spcBef>
            <a:spcAft>
              <a:spcPct val="35000"/>
            </a:spcAft>
          </a:pPr>
          <a:r>
            <a:rPr lang="en-US" sz="1600" kern="1200"/>
            <a:t>Create a central location for all caregiving policies and resources, including mental health support, tenure and promotion policies, an appeals/grievance process, among other issues. </a:t>
          </a:r>
        </a:p>
      </dsp:txBody>
      <dsp:txXfrm>
        <a:off x="2281497" y="1104438"/>
        <a:ext cx="9125989" cy="1040029"/>
      </dsp:txXfrm>
    </dsp:sp>
    <dsp:sp modelId="{69652191-523C-6D49-9D4C-517925EB5704}">
      <dsp:nvSpPr>
        <dsp:cNvPr id="0" name=""/>
        <dsp:cNvSpPr/>
      </dsp:nvSpPr>
      <dsp:spPr>
        <a:xfrm>
          <a:off x="0" y="1104438"/>
          <a:ext cx="2281497" cy="1040029"/>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729" tIns="102732" rIns="120729" bIns="102732" numCol="1" spcCol="1270" anchor="ctr" anchorCtr="0">
          <a:noAutofit/>
        </a:bodyPr>
        <a:lstStyle/>
        <a:p>
          <a:pPr lvl="0" algn="ctr" defTabSz="889000">
            <a:lnSpc>
              <a:spcPct val="90000"/>
            </a:lnSpc>
            <a:spcBef>
              <a:spcPct val="0"/>
            </a:spcBef>
            <a:spcAft>
              <a:spcPct val="35000"/>
            </a:spcAft>
          </a:pPr>
          <a:r>
            <a:rPr lang="en-US" sz="2000" kern="1200"/>
            <a:t>Create</a:t>
          </a:r>
        </a:p>
      </dsp:txBody>
      <dsp:txXfrm>
        <a:off x="0" y="1104438"/>
        <a:ext cx="2281497" cy="1040029"/>
      </dsp:txXfrm>
    </dsp:sp>
    <dsp:sp modelId="{4FAFB5DB-6F32-3E4F-8FE5-9CA05CBF9720}">
      <dsp:nvSpPr>
        <dsp:cNvPr id="0" name=""/>
        <dsp:cNvSpPr/>
      </dsp:nvSpPr>
      <dsp:spPr>
        <a:xfrm>
          <a:off x="2281497" y="2206869"/>
          <a:ext cx="9125989" cy="104002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070" tIns="264167" rIns="177070" bIns="264167" numCol="1" spcCol="1270" anchor="ctr" anchorCtr="0">
          <a:noAutofit/>
        </a:bodyPr>
        <a:lstStyle/>
        <a:p>
          <a:pPr lvl="0" algn="l" defTabSz="711200">
            <a:lnSpc>
              <a:spcPct val="90000"/>
            </a:lnSpc>
            <a:spcBef>
              <a:spcPct val="0"/>
            </a:spcBef>
            <a:spcAft>
              <a:spcPct val="35000"/>
            </a:spcAft>
          </a:pPr>
          <a:r>
            <a:rPr lang="en-US" sz="1600" kern="1200" dirty="0"/>
            <a:t>Develop a training module and clear guidance for supervisors outlining a variety of flexible work options--again going beyond emergency leave. This should include the topic of mentoring.  </a:t>
          </a:r>
        </a:p>
      </dsp:txBody>
      <dsp:txXfrm>
        <a:off x="2281497" y="2206869"/>
        <a:ext cx="9125989" cy="1040029"/>
      </dsp:txXfrm>
    </dsp:sp>
    <dsp:sp modelId="{68CBFC82-0159-7049-893B-B1D0DF67C562}">
      <dsp:nvSpPr>
        <dsp:cNvPr id="0" name=""/>
        <dsp:cNvSpPr/>
      </dsp:nvSpPr>
      <dsp:spPr>
        <a:xfrm>
          <a:off x="0" y="2206869"/>
          <a:ext cx="2281497" cy="1040029"/>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729" tIns="102732" rIns="120729" bIns="102732" numCol="1" spcCol="1270" anchor="ctr" anchorCtr="0">
          <a:noAutofit/>
        </a:bodyPr>
        <a:lstStyle/>
        <a:p>
          <a:pPr lvl="0" algn="ctr" defTabSz="889000">
            <a:lnSpc>
              <a:spcPct val="90000"/>
            </a:lnSpc>
            <a:spcBef>
              <a:spcPct val="0"/>
            </a:spcBef>
            <a:spcAft>
              <a:spcPct val="35000"/>
            </a:spcAft>
          </a:pPr>
          <a:r>
            <a:rPr lang="en-US" sz="2000" kern="1200"/>
            <a:t>Develop</a:t>
          </a:r>
        </a:p>
      </dsp:txBody>
      <dsp:txXfrm>
        <a:off x="0" y="2206869"/>
        <a:ext cx="2281497" cy="1040029"/>
      </dsp:txXfrm>
    </dsp:sp>
    <dsp:sp modelId="{5876D3ED-08C4-AB42-9273-7A18E74ED3EE}">
      <dsp:nvSpPr>
        <dsp:cNvPr id="0" name=""/>
        <dsp:cNvSpPr/>
      </dsp:nvSpPr>
      <dsp:spPr>
        <a:xfrm>
          <a:off x="2281497" y="3309300"/>
          <a:ext cx="9125989" cy="104002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070" tIns="264167" rIns="177070" bIns="264167" numCol="1" spcCol="1270" anchor="ctr" anchorCtr="0">
          <a:noAutofit/>
        </a:bodyPr>
        <a:lstStyle/>
        <a:p>
          <a:pPr lvl="0" algn="l" defTabSz="711200">
            <a:lnSpc>
              <a:spcPct val="90000"/>
            </a:lnSpc>
            <a:spcBef>
              <a:spcPct val="0"/>
            </a:spcBef>
            <a:spcAft>
              <a:spcPct val="35000"/>
            </a:spcAft>
          </a:pPr>
          <a:r>
            <a:rPr lang="en-US" sz="1600" kern="1200" dirty="0"/>
            <a:t>Provide clarity on tenure stoppage and make tenure delays available for all faculty </a:t>
          </a:r>
        </a:p>
      </dsp:txBody>
      <dsp:txXfrm>
        <a:off x="2281497" y="3309300"/>
        <a:ext cx="9125989" cy="1040029"/>
      </dsp:txXfrm>
    </dsp:sp>
    <dsp:sp modelId="{DE44180D-F008-AE4A-8A56-7838A00E7530}">
      <dsp:nvSpPr>
        <dsp:cNvPr id="0" name=""/>
        <dsp:cNvSpPr/>
      </dsp:nvSpPr>
      <dsp:spPr>
        <a:xfrm>
          <a:off x="0" y="3309300"/>
          <a:ext cx="2281497" cy="1040029"/>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729" tIns="102732" rIns="120729" bIns="102732" numCol="1" spcCol="1270" anchor="ctr" anchorCtr="0">
          <a:noAutofit/>
        </a:bodyPr>
        <a:lstStyle/>
        <a:p>
          <a:pPr lvl="0" algn="ctr" defTabSz="889000">
            <a:lnSpc>
              <a:spcPct val="90000"/>
            </a:lnSpc>
            <a:spcBef>
              <a:spcPct val="0"/>
            </a:spcBef>
            <a:spcAft>
              <a:spcPct val="35000"/>
            </a:spcAft>
          </a:pPr>
          <a:r>
            <a:rPr lang="en-US" sz="2000" kern="1200"/>
            <a:t>Provide</a:t>
          </a:r>
        </a:p>
      </dsp:txBody>
      <dsp:txXfrm>
        <a:off x="0" y="3309300"/>
        <a:ext cx="2281497" cy="10400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86D957-30E2-4D43-B39D-F3D24C5F28EB}">
      <dsp:nvSpPr>
        <dsp:cNvPr id="0" name=""/>
        <dsp:cNvSpPr/>
      </dsp:nvSpPr>
      <dsp:spPr>
        <a:xfrm>
          <a:off x="0" y="531"/>
          <a:ext cx="10515600" cy="124328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D30447-691D-449F-A0EB-6FA357C27F43}">
      <dsp:nvSpPr>
        <dsp:cNvPr id="0" name=""/>
        <dsp:cNvSpPr/>
      </dsp:nvSpPr>
      <dsp:spPr>
        <a:xfrm>
          <a:off x="376092" y="280269"/>
          <a:ext cx="683804" cy="683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D67669-3F60-4F38-8F51-43261CCE6687}">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lvl="0" algn="l" defTabSz="844550">
            <a:lnSpc>
              <a:spcPct val="90000"/>
            </a:lnSpc>
            <a:spcBef>
              <a:spcPct val="0"/>
            </a:spcBef>
            <a:spcAft>
              <a:spcPct val="35000"/>
            </a:spcAft>
          </a:pPr>
          <a:r>
            <a:rPr lang="en-US" sz="1900" kern="1200"/>
            <a:t>The task force will release a systemwide survey in late January 2021. This data will support critical efforts to identify career impacts and solutions for supporting caregivers immediately and determining next steps to address issues of inequity and retention. </a:t>
          </a:r>
        </a:p>
      </dsp:txBody>
      <dsp:txXfrm>
        <a:off x="1435988" y="531"/>
        <a:ext cx="9079611" cy="1243280"/>
      </dsp:txXfrm>
    </dsp:sp>
    <dsp:sp modelId="{CCB5B0C7-590D-4D4A-BD87-ADCB0CFA9777}">
      <dsp:nvSpPr>
        <dsp:cNvPr id="0" name=""/>
        <dsp:cNvSpPr/>
      </dsp:nvSpPr>
      <dsp:spPr>
        <a:xfrm>
          <a:off x="0" y="1554631"/>
          <a:ext cx="10515600" cy="124328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5D8E77-77B7-48A5-A1E1-24930CE9F471}">
      <dsp:nvSpPr>
        <dsp:cNvPr id="0" name=""/>
        <dsp:cNvSpPr/>
      </dsp:nvSpPr>
      <dsp:spPr>
        <a:xfrm>
          <a:off x="376092" y="1834369"/>
          <a:ext cx="683804" cy="683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33C78E-95A6-4357-B6DF-086F42B477D5}">
      <dsp:nvSpPr>
        <dsp:cNvPr id="0" name=""/>
        <dsp:cNvSpPr/>
      </dsp:nvSpPr>
      <dsp:spPr>
        <a:xfrm>
          <a:off x="1435988" y="15546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lvl="0" algn="l" defTabSz="844550">
            <a:lnSpc>
              <a:spcPct val="90000"/>
            </a:lnSpc>
            <a:spcBef>
              <a:spcPct val="0"/>
            </a:spcBef>
            <a:spcAft>
              <a:spcPct val="35000"/>
            </a:spcAft>
          </a:pPr>
          <a:r>
            <a:rPr lang="en-US" sz="1900" kern="1200"/>
            <a:t>The task force will host workshops, forums, and provide ongoing resources to provide education on this topic.</a:t>
          </a:r>
        </a:p>
      </dsp:txBody>
      <dsp:txXfrm>
        <a:off x="1435988" y="1554631"/>
        <a:ext cx="9079611" cy="1243280"/>
      </dsp:txXfrm>
    </dsp:sp>
    <dsp:sp modelId="{77202F87-750C-4C6E-B14A-A0C4A97B6024}">
      <dsp:nvSpPr>
        <dsp:cNvPr id="0" name=""/>
        <dsp:cNvSpPr/>
      </dsp:nvSpPr>
      <dsp:spPr>
        <a:xfrm>
          <a:off x="0" y="3108732"/>
          <a:ext cx="10515600" cy="124328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630ADB-56AB-494A-A056-6D6A0DE50C22}">
      <dsp:nvSpPr>
        <dsp:cNvPr id="0" name=""/>
        <dsp:cNvSpPr/>
      </dsp:nvSpPr>
      <dsp:spPr>
        <a:xfrm>
          <a:off x="376092" y="3388470"/>
          <a:ext cx="683804" cy="683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784110-EFC9-4347-AE20-B6C6003280FC}">
      <dsp:nvSpPr>
        <dsp:cNvPr id="0" name=""/>
        <dsp:cNvSpPr/>
      </dsp:nvSpPr>
      <dsp:spPr>
        <a:xfrm>
          <a:off x="1435988" y="3108732"/>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lvl="0" algn="l" defTabSz="844550">
            <a:lnSpc>
              <a:spcPct val="90000"/>
            </a:lnSpc>
            <a:spcBef>
              <a:spcPct val="0"/>
            </a:spcBef>
            <a:spcAft>
              <a:spcPct val="35000"/>
            </a:spcAft>
          </a:pPr>
          <a:r>
            <a:rPr lang="en-US" sz="1900" kern="1200"/>
            <a:t>Strong institutional support is needed on each campus to address next steps.  We are recommending that all campuses develop their own task force to address short and long-term needs.  </a:t>
          </a:r>
        </a:p>
      </dsp:txBody>
      <dsp:txXfrm>
        <a:off x="1435988" y="3108732"/>
        <a:ext cx="9079611" cy="1243280"/>
      </dsp:txXfrm>
    </dsp:sp>
  </dsp:spTree>
</dsp:drawing>
</file>

<file path=ppt/diagrams/layout1.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173210-F379-BC4C-98DF-BDDF0A96CEFA}" type="datetimeFigureOut">
              <a:rPr lang="en-US" smtClean="0"/>
              <a:t>1/11/2021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4DE020-E2E9-B746-8DF5-D666245D3113}" type="slidenum">
              <a:rPr lang="en-US" smtClean="0"/>
              <a:t>‹#›</a:t>
            </a:fld>
            <a:endParaRPr lang="en-US"/>
          </a:p>
        </p:txBody>
      </p:sp>
    </p:spTree>
    <p:extLst>
      <p:ext uri="{BB962C8B-B14F-4D97-AF65-F5344CB8AC3E}">
        <p14:creationId xmlns:p14="http://schemas.microsoft.com/office/powerpoint/2010/main" val="153967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4DE020-E2E9-B746-8DF5-D666245D3113}" type="slidenum">
              <a:rPr lang="en-US" smtClean="0"/>
              <a:t>6</a:t>
            </a:fld>
            <a:endParaRPr lang="en-US"/>
          </a:p>
        </p:txBody>
      </p:sp>
    </p:spTree>
    <p:extLst>
      <p:ext uri="{BB962C8B-B14F-4D97-AF65-F5344CB8AC3E}">
        <p14:creationId xmlns:p14="http://schemas.microsoft.com/office/powerpoint/2010/main" val="2522766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6412A-48BC-4143-89CC-6ECE09BCA4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466E85-E7A1-AD42-B288-DF929EDF39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A6964A-005B-3547-87DA-A39AE67BA4C8}"/>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5" name="Footer Placeholder 4">
            <a:extLst>
              <a:ext uri="{FF2B5EF4-FFF2-40B4-BE49-F238E27FC236}">
                <a16:creationId xmlns:a16="http://schemas.microsoft.com/office/drawing/2014/main" id="{780DBB71-B273-A646-B44C-41AC5E305DB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4F0BAF-CFC7-F64B-9CB0-5617D474C1D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9963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E6D-AF55-B346-8B76-286C6D9526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35AC02-AA01-9F4F-881B-1643DE457E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F42C8-C070-1C41-8E30-A69C4771D404}"/>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5" name="Footer Placeholder 4">
            <a:extLst>
              <a:ext uri="{FF2B5EF4-FFF2-40B4-BE49-F238E27FC236}">
                <a16:creationId xmlns:a16="http://schemas.microsoft.com/office/drawing/2014/main" id="{8DCD7BB2-4FDA-EB45-B76C-51DBD177D8A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019C1C-AFE3-7246-B9B5-B5EE21D15DEF}"/>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38896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7CAA3-662A-AF45-83AC-11BCF1713A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E4BB63-6B80-1D4D-BB22-611970B318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A5A547-099D-734E-B668-D5B3D5966335}"/>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5" name="Footer Placeholder 4">
            <a:extLst>
              <a:ext uri="{FF2B5EF4-FFF2-40B4-BE49-F238E27FC236}">
                <a16:creationId xmlns:a16="http://schemas.microsoft.com/office/drawing/2014/main" id="{C928E159-37C0-7040-A591-24BD0329C8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694A9C2-9E99-FE47-AE87-F1FC790CB9E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88289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E511F-EC77-4A4D-B3FB-1DC667FB8A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212FE0-695C-5447-A27D-E9C8EE0EA2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0616AD-9200-6140-A3E8-E0237FA51F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8E481C-33E6-7D40-B625-F5F131D7DE7F}"/>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6" name="Footer Placeholder 5">
            <a:extLst>
              <a:ext uri="{FF2B5EF4-FFF2-40B4-BE49-F238E27FC236}">
                <a16:creationId xmlns:a16="http://schemas.microsoft.com/office/drawing/2014/main" id="{9D48D6AC-A33D-F84A-BBC7-BEA736C8A78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8AE3B99-D760-7845-B450-57FC40ED37B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8059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70A69-41F0-B246-880D-E1EBAA9C79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088B26-2587-0742-ACE2-E8522CDC66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DF3FC5-BF62-F749-9E9D-8AEE7D385F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7AB4-A6EE-564B-8159-9CF5CDDBB1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97B936-37F4-2D4B-A5BB-7D43EC5B17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FDAA9A-1942-7B48-9F40-962B55FCFD9B}"/>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8" name="Footer Placeholder 7">
            <a:extLst>
              <a:ext uri="{FF2B5EF4-FFF2-40B4-BE49-F238E27FC236}">
                <a16:creationId xmlns:a16="http://schemas.microsoft.com/office/drawing/2014/main" id="{81A01E75-93D1-0C40-8F7D-69FBAC26EC0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2F87CB0-4B63-924A-8EBE-EAB94ABD72B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24184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A12FC-A811-CB44-AB20-7005EAD500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B461DA-8185-A64B-8E41-F5D55A824901}"/>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4" name="Footer Placeholder 3">
            <a:extLst>
              <a:ext uri="{FF2B5EF4-FFF2-40B4-BE49-F238E27FC236}">
                <a16:creationId xmlns:a16="http://schemas.microsoft.com/office/drawing/2014/main" id="{93D32B05-C268-6A4B-AC26-2ED63222A9C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324F7F8-22A0-BE46-9AF4-DAC84211979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151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D7803A-CF12-104D-8273-B2DD7D8A4084}"/>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3" name="Footer Placeholder 2">
            <a:extLst>
              <a:ext uri="{FF2B5EF4-FFF2-40B4-BE49-F238E27FC236}">
                <a16:creationId xmlns:a16="http://schemas.microsoft.com/office/drawing/2014/main" id="{BF9799CE-FB57-AD41-A708-C119129A0A4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12B0DB2-899B-C848-885F-7C51594D793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8229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32E6-2CE8-CC48-88C0-C279D891F8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DBD3E2-C592-A740-91C5-A4618128B8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29C939-152C-934D-B16D-C3E30A96A3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C3ADC5-77A6-A943-B49E-22108E534C34}"/>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6" name="Footer Placeholder 5">
            <a:extLst>
              <a:ext uri="{FF2B5EF4-FFF2-40B4-BE49-F238E27FC236}">
                <a16:creationId xmlns:a16="http://schemas.microsoft.com/office/drawing/2014/main" id="{97A040E1-57CC-EF44-9644-62FD8AA3194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929C04C-E5C7-4B45-B665-4126F4FC737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55658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5E42A-4928-9B42-B802-B02693594D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3B2866-673C-0F41-8FCA-D801DBF59D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CECD95-1147-B448-88FF-4DCD8A0C9E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6FAC2-B23C-054C-8687-221BDA10C4D3}"/>
              </a:ext>
            </a:extLst>
          </p:cNvPr>
          <p:cNvSpPr>
            <a:spLocks noGrp="1"/>
          </p:cNvSpPr>
          <p:nvPr>
            <p:ph type="dt" sz="half" idx="10"/>
          </p:nvPr>
        </p:nvSpPr>
        <p:spPr/>
        <p:txBody>
          <a:bodyPr/>
          <a:lstStyle/>
          <a:p>
            <a:fld id="{48A87A34-81AB-432B-8DAE-1953F412C126}" type="datetimeFigureOut">
              <a:rPr lang="en-US" smtClean="0"/>
              <a:pPr/>
              <a:t>1/11/2021</a:t>
            </a:fld>
            <a:endParaRPr lang="en-US" dirty="0"/>
          </a:p>
        </p:txBody>
      </p:sp>
      <p:sp>
        <p:nvSpPr>
          <p:cNvPr id="6" name="Footer Placeholder 5">
            <a:extLst>
              <a:ext uri="{FF2B5EF4-FFF2-40B4-BE49-F238E27FC236}">
                <a16:creationId xmlns:a16="http://schemas.microsoft.com/office/drawing/2014/main" id="{9B7A1D62-B942-1C43-B7A3-23889C64AAE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B586805-5433-744B-86F9-9F4695AB571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3738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DEB88-43B7-B940-AE8B-233FC293E0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47436F-A75B-634E-B63F-CE523B7F1F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E85FDE-FF1D-7740-8724-4DF5139FCA04}"/>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5" name="Footer Placeholder 4">
            <a:extLst>
              <a:ext uri="{FF2B5EF4-FFF2-40B4-BE49-F238E27FC236}">
                <a16:creationId xmlns:a16="http://schemas.microsoft.com/office/drawing/2014/main" id="{2622DBD7-5249-6246-A1EF-ECD749FB12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B36312-8A81-0743-A526-AC82627CF5B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54101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73B31F-DA45-334D-BAB5-F3A9028BDB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86B6CD-0DB1-634E-B57F-27F67D5031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44989D-EB63-1542-89EE-3E86197DD16B}"/>
              </a:ext>
            </a:extLst>
          </p:cNvPr>
          <p:cNvSpPr>
            <a:spLocks noGrp="1"/>
          </p:cNvSpPr>
          <p:nvPr>
            <p:ph type="dt" sz="half" idx="10"/>
          </p:nvPr>
        </p:nvSpPr>
        <p:spPr/>
        <p:txBody>
          <a:bodyPr/>
          <a:lstStyle/>
          <a:p>
            <a:fld id="{48A87A34-81AB-432B-8DAE-1953F412C126}" type="datetimeFigureOut">
              <a:rPr lang="en-US" smtClean="0"/>
              <a:t>1/11/2021</a:t>
            </a:fld>
            <a:endParaRPr lang="en-US" dirty="0"/>
          </a:p>
        </p:txBody>
      </p:sp>
      <p:sp>
        <p:nvSpPr>
          <p:cNvPr id="5" name="Footer Placeholder 4">
            <a:extLst>
              <a:ext uri="{FF2B5EF4-FFF2-40B4-BE49-F238E27FC236}">
                <a16:creationId xmlns:a16="http://schemas.microsoft.com/office/drawing/2014/main" id="{BCBCA1B4-7228-B748-924C-D5ECF11BD3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41D8E9-0277-3749-ACB5-82B01441577F}"/>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3002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60EF2A-4C81-7A4A-83FE-2C9374EE1E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1DB57E-E546-1F4A-87B1-B66A059B15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B51EAD-602A-0F48-966A-11787A61A9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1/11/2021</a:t>
            </a:fld>
            <a:endParaRPr lang="en-US" dirty="0"/>
          </a:p>
        </p:txBody>
      </p:sp>
      <p:sp>
        <p:nvSpPr>
          <p:cNvPr id="5" name="Footer Placeholder 4">
            <a:extLst>
              <a:ext uri="{FF2B5EF4-FFF2-40B4-BE49-F238E27FC236}">
                <a16:creationId xmlns:a16="http://schemas.microsoft.com/office/drawing/2014/main" id="{2F7B6249-0ED3-9A4A-92BC-A4E6457E0D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071487D-5A44-1B40-AB4A-CA0782EF32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997217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isc.us19.list-manage.com/track/click?u=ab541dcda3eca3792ef9b3ae7&amp;id=435a11a5ab&amp;e=9237bd9d0b"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isc.us19.list-manage.com/track/click?u=ab541dcda3eca3792ef9b3ae7&amp;id=1a835a44e9&amp;e=9237bd9d0b"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51D98CAC-3EFF-4342-BD5A-6C0E8CAB4C1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4006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8BC65C-937F-B042-A2B3-7A14A155A970}"/>
              </a:ext>
            </a:extLst>
          </p:cNvPr>
          <p:cNvSpPr>
            <a:spLocks noGrp="1"/>
          </p:cNvSpPr>
          <p:nvPr>
            <p:ph type="ctrTitle"/>
          </p:nvPr>
        </p:nvSpPr>
        <p:spPr>
          <a:xfrm>
            <a:off x="838200" y="914402"/>
            <a:ext cx="10515600" cy="2659957"/>
          </a:xfrm>
        </p:spPr>
        <p:txBody>
          <a:bodyPr>
            <a:normAutofit/>
          </a:bodyPr>
          <a:lstStyle/>
          <a:p>
            <a:r>
              <a:rPr lang="en-US" sz="8000">
                <a:solidFill>
                  <a:srgbClr val="FFFFFF"/>
                </a:solidFill>
              </a:rPr>
              <a:t>Caregiving and Covid-19 Task Force</a:t>
            </a:r>
          </a:p>
        </p:txBody>
      </p:sp>
    </p:spTree>
    <p:extLst>
      <p:ext uri="{BB962C8B-B14F-4D97-AF65-F5344CB8AC3E}">
        <p14:creationId xmlns:p14="http://schemas.microsoft.com/office/powerpoint/2010/main" val="4185079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6">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18">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0">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2">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Rectangle 28">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148A7E-1178-CA4A-A51C-2B5BA6DCC9C9}"/>
              </a:ext>
            </a:extLst>
          </p:cNvPr>
          <p:cNvSpPr>
            <a:spLocks noGrp="1"/>
          </p:cNvSpPr>
          <p:nvPr>
            <p:ph type="title"/>
          </p:nvPr>
        </p:nvSpPr>
        <p:spPr>
          <a:xfrm>
            <a:off x="466722" y="586855"/>
            <a:ext cx="3201366" cy="3387497"/>
          </a:xfrm>
        </p:spPr>
        <p:txBody>
          <a:bodyPr anchor="b">
            <a:normAutofit/>
          </a:bodyPr>
          <a:lstStyle/>
          <a:p>
            <a:pPr algn="r"/>
            <a:r>
              <a:rPr lang="en-US" sz="3400">
                <a:solidFill>
                  <a:srgbClr val="FFFFFF"/>
                </a:solidFill>
              </a:rPr>
              <a:t>June 2020 Caregiving Statement released by the Women’s and Gender studies Consortium</a:t>
            </a:r>
          </a:p>
        </p:txBody>
      </p:sp>
      <p:sp>
        <p:nvSpPr>
          <p:cNvPr id="3" name="Content Placeholder 2">
            <a:extLst>
              <a:ext uri="{FF2B5EF4-FFF2-40B4-BE49-F238E27FC236}">
                <a16:creationId xmlns:a16="http://schemas.microsoft.com/office/drawing/2014/main" id="{FF066514-883A-6743-85D7-E7F127925854}"/>
              </a:ext>
            </a:extLst>
          </p:cNvPr>
          <p:cNvSpPr>
            <a:spLocks noGrp="1"/>
          </p:cNvSpPr>
          <p:nvPr>
            <p:ph idx="1"/>
          </p:nvPr>
        </p:nvSpPr>
        <p:spPr>
          <a:xfrm>
            <a:off x="4810259" y="649480"/>
            <a:ext cx="6555347" cy="5546047"/>
          </a:xfrm>
        </p:spPr>
        <p:txBody>
          <a:bodyPr anchor="ctr">
            <a:normAutofit/>
          </a:bodyPr>
          <a:lstStyle/>
          <a:p>
            <a:r>
              <a:rPr lang="en-US" sz="2000" b="1"/>
              <a:t>Fundamentally, caregiving is a gender equity issue. </a:t>
            </a:r>
          </a:p>
          <a:p>
            <a:r>
              <a:rPr lang="en-US" sz="2000" b="1"/>
              <a:t>Each campus should design a clear, campus-wide policy on caregiving</a:t>
            </a:r>
            <a:r>
              <a:rPr lang="en-US" sz="2000"/>
              <a:t> which offers the utmost flexibility for faculty, staff, and students in navigating the simultaneous responsibilities of caregiving, healthcare needs, and work responsibilities during the coming academic year.</a:t>
            </a:r>
            <a:endParaRPr lang="en-US" sz="2000" b="1"/>
          </a:p>
          <a:p>
            <a:r>
              <a:rPr lang="en-US" sz="2000" b="1"/>
              <a:t>In times of health, social, political, and economic crises, gender inequities are exacerbated, and deepen when factors relating to income level, race and ethnicity, gender identity, sexuality, non-traditional family structures, and ability are added to the equation.</a:t>
            </a:r>
          </a:p>
          <a:p>
            <a:r>
              <a:rPr lang="en-US" sz="2000" b="1"/>
              <a:t>These inequities increase for instructional staff, academic staff, and UAS.</a:t>
            </a:r>
          </a:p>
          <a:p>
            <a:endParaRPr lang="en-US" sz="2000"/>
          </a:p>
          <a:p>
            <a:endParaRPr lang="en-US" sz="2000"/>
          </a:p>
        </p:txBody>
      </p:sp>
    </p:spTree>
    <p:extLst>
      <p:ext uri="{BB962C8B-B14F-4D97-AF65-F5344CB8AC3E}">
        <p14:creationId xmlns:p14="http://schemas.microsoft.com/office/powerpoint/2010/main" val="752412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B46E11-DE17-934D-977B-26DF2A9AC29F}"/>
              </a:ext>
            </a:extLst>
          </p:cNvPr>
          <p:cNvSpPr>
            <a:spLocks noGrp="1"/>
          </p:cNvSpPr>
          <p:nvPr>
            <p:ph type="title"/>
          </p:nvPr>
        </p:nvSpPr>
        <p:spPr>
          <a:xfrm>
            <a:off x="1371599" y="294538"/>
            <a:ext cx="9895951" cy="1033669"/>
          </a:xfrm>
        </p:spPr>
        <p:txBody>
          <a:bodyPr>
            <a:normAutofit/>
          </a:bodyPr>
          <a:lstStyle/>
          <a:p>
            <a:r>
              <a:rPr lang="en-US" sz="3400" b="1">
                <a:solidFill>
                  <a:srgbClr val="FFFFFF"/>
                </a:solidFill>
              </a:rPr>
              <a:t>The pandemic highlights existing privilege and magnifies existing pockets of inequality</a:t>
            </a:r>
            <a:r>
              <a:rPr lang="en-US" sz="3400">
                <a:solidFill>
                  <a:srgbClr val="FFFFFF"/>
                </a:solidFill>
              </a:rPr>
              <a:t> </a:t>
            </a:r>
          </a:p>
        </p:txBody>
      </p:sp>
      <p:sp>
        <p:nvSpPr>
          <p:cNvPr id="3" name="Content Placeholder 2">
            <a:extLst>
              <a:ext uri="{FF2B5EF4-FFF2-40B4-BE49-F238E27FC236}">
                <a16:creationId xmlns:a16="http://schemas.microsoft.com/office/drawing/2014/main" id="{1F9A2642-C07B-E744-B697-2250A55A25B2}"/>
              </a:ext>
            </a:extLst>
          </p:cNvPr>
          <p:cNvSpPr>
            <a:spLocks noGrp="1"/>
          </p:cNvSpPr>
          <p:nvPr>
            <p:ph idx="1"/>
          </p:nvPr>
        </p:nvSpPr>
        <p:spPr>
          <a:xfrm>
            <a:off x="1371599" y="2318197"/>
            <a:ext cx="9724031" cy="3683358"/>
          </a:xfrm>
        </p:spPr>
        <p:txBody>
          <a:bodyPr anchor="ctr">
            <a:normAutofit/>
          </a:bodyPr>
          <a:lstStyle/>
          <a:p>
            <a:r>
              <a:rPr lang="en-US" sz="2000" dirty="0"/>
              <a:t>Our statement underscored that caregiving applies to first generation students caring for parents or siblings, people performing eldercare, and parents with children of all ages.  </a:t>
            </a:r>
          </a:p>
          <a:p>
            <a:r>
              <a:rPr lang="en-US" sz="2000" dirty="0"/>
              <a:t>Single parents, people of color, and people who face intersecting systems of inequality based on ethnicity, race, class, sexual orientation, gender, age, and ability are disproportionately impacted.  </a:t>
            </a:r>
          </a:p>
          <a:p>
            <a:r>
              <a:rPr lang="en-US" sz="2000" dirty="0"/>
              <a:t>Inequities increase based on job and contract status.  Instructional staff, untenured faculty, academic staff, and UAS have less power to ask for leave and report fearing reprisal at a greater rate.  </a:t>
            </a:r>
          </a:p>
          <a:p>
            <a:r>
              <a:rPr lang="en-US" sz="2000" dirty="0"/>
              <a:t>These issues are magnified for families with vulnerabilities of any sort—economic, health, ability (for parents or special needs children), gender make-up of families, mental health issues, and other factors related to systemic oppressions</a:t>
            </a:r>
          </a:p>
          <a:p>
            <a:endParaRPr lang="en-US" sz="2000" dirty="0"/>
          </a:p>
        </p:txBody>
      </p:sp>
    </p:spTree>
    <p:extLst>
      <p:ext uri="{BB962C8B-B14F-4D97-AF65-F5344CB8AC3E}">
        <p14:creationId xmlns:p14="http://schemas.microsoft.com/office/powerpoint/2010/main" val="3327469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3FF66A-DAEE-BC4B-8D2F-E940D0E62A9B}"/>
              </a:ext>
            </a:extLst>
          </p:cNvPr>
          <p:cNvSpPr>
            <a:spLocks noGrp="1"/>
          </p:cNvSpPr>
          <p:nvPr>
            <p:ph type="title"/>
          </p:nvPr>
        </p:nvSpPr>
        <p:spPr>
          <a:xfrm>
            <a:off x="1371599" y="294538"/>
            <a:ext cx="9895951" cy="1033669"/>
          </a:xfrm>
        </p:spPr>
        <p:txBody>
          <a:bodyPr>
            <a:normAutofit fontScale="90000"/>
          </a:bodyPr>
          <a:lstStyle/>
          <a:p>
            <a:r>
              <a:rPr lang="en-US" sz="3400">
                <a:solidFill>
                  <a:srgbClr val="FFFFFF"/>
                </a:solidFill>
              </a:rPr>
              <a:t>The pandemic </a:t>
            </a:r>
            <a:r>
              <a:rPr lang="en-US" sz="3400" b="1">
                <a:solidFill>
                  <a:srgbClr val="FFFFFF"/>
                </a:solidFill>
              </a:rPr>
              <a:t>amplifies KNOWN barriers to career advancement</a:t>
            </a:r>
            <a:r>
              <a:rPr lang="en-US" sz="3400">
                <a:solidFill>
                  <a:srgbClr val="FFFFFF"/>
                </a:solidFill>
              </a:rPr>
              <a:t> for women and other marginalized groups </a:t>
            </a:r>
          </a:p>
        </p:txBody>
      </p:sp>
      <p:sp>
        <p:nvSpPr>
          <p:cNvPr id="3" name="Content Placeholder 2">
            <a:extLst>
              <a:ext uri="{FF2B5EF4-FFF2-40B4-BE49-F238E27FC236}">
                <a16:creationId xmlns:a16="http://schemas.microsoft.com/office/drawing/2014/main" id="{B049D0FC-3C4F-DE45-852E-D9D0C0A19456}"/>
              </a:ext>
            </a:extLst>
          </p:cNvPr>
          <p:cNvSpPr>
            <a:spLocks noGrp="1"/>
          </p:cNvSpPr>
          <p:nvPr>
            <p:ph idx="1"/>
          </p:nvPr>
        </p:nvSpPr>
        <p:spPr>
          <a:xfrm>
            <a:off x="1371599" y="2318197"/>
            <a:ext cx="9724031" cy="3683358"/>
          </a:xfrm>
        </p:spPr>
        <p:txBody>
          <a:bodyPr anchor="ctr">
            <a:normAutofit/>
          </a:bodyPr>
          <a:lstStyle/>
          <a:p>
            <a:r>
              <a:rPr lang="en-US" sz="2000"/>
              <a:t>Current evidence suggests that the pandemic is amplifying nearly every disadvantage that women in STEM already face including lower funding rates, lower journal submission rates, increased mentoring/service responsibilities, and exclusion from informal networks.</a:t>
            </a:r>
          </a:p>
          <a:p>
            <a:r>
              <a:rPr lang="en-US" sz="2000"/>
              <a:t>Women in all fields report taking on a disproportionate burden of childcare which has a direct impact on mental health, productivity, research and publication.  </a:t>
            </a:r>
          </a:p>
          <a:p>
            <a:r>
              <a:rPr lang="en-US" sz="2000"/>
              <a:t>These same issues extend to care-providing students, especially students of color, who need to be on-campus or risk missing valuable lessons and opportunities unless alternative options or support are provided.</a:t>
            </a:r>
          </a:p>
          <a:p>
            <a:endParaRPr lang="en-US" sz="2000"/>
          </a:p>
        </p:txBody>
      </p:sp>
    </p:spTree>
    <p:extLst>
      <p:ext uri="{BB962C8B-B14F-4D97-AF65-F5344CB8AC3E}">
        <p14:creationId xmlns:p14="http://schemas.microsoft.com/office/powerpoint/2010/main" val="2942800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CDA1A2E9-63FE-408D-A803-8E306ECAB4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8994357" cy="4343400"/>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DE5378D-1BE7-F44C-922D-1704D793A365}"/>
              </a:ext>
            </a:extLst>
          </p:cNvPr>
          <p:cNvSpPr>
            <a:spLocks noGrp="1"/>
          </p:cNvSpPr>
          <p:nvPr>
            <p:ph type="title"/>
          </p:nvPr>
        </p:nvSpPr>
        <p:spPr>
          <a:xfrm>
            <a:off x="1100669" y="1031353"/>
            <a:ext cx="7736255" cy="3181135"/>
          </a:xfrm>
        </p:spPr>
        <p:txBody>
          <a:bodyPr vert="horz" lIns="91440" tIns="45720" rIns="91440" bIns="45720" rtlCol="0" anchor="ctr">
            <a:normAutofit/>
          </a:bodyPr>
          <a:lstStyle/>
          <a:p>
            <a:r>
              <a:rPr lang="en-US" sz="6600" kern="1200">
                <a:solidFill>
                  <a:srgbClr val="FFFFFF"/>
                </a:solidFill>
                <a:latin typeface="+mj-lt"/>
                <a:ea typeface="+mj-ea"/>
                <a:cs typeface="+mj-cs"/>
              </a:rPr>
              <a:t>Recommendations Offered by the Task Force in Fall of 2020  </a:t>
            </a:r>
          </a:p>
        </p:txBody>
      </p:sp>
      <p:sp>
        <p:nvSpPr>
          <p:cNvPr id="44" name="Rectangle 43">
            <a:extLst>
              <a:ext uri="{FF2B5EF4-FFF2-40B4-BE49-F238E27FC236}">
                <a16:creationId xmlns:a16="http://schemas.microsoft.com/office/drawing/2014/main" id="{1A882A9F-F4E9-4E23-8F0B-20B5DF42EA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0221"/>
            <a:ext cx="2115455" cy="2102827"/>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6" name="Rectangle 45">
            <a:extLst>
              <a:ext uri="{FF2B5EF4-FFF2-40B4-BE49-F238E27FC236}">
                <a16:creationId xmlns:a16="http://schemas.microsoft.com/office/drawing/2014/main" id="{FBE9F90C-C163-435B-9A68-D15C92D1CF2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9" y="4932939"/>
            <a:ext cx="11277601" cy="146614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48" name="Rectangle 47">
            <a:extLst>
              <a:ext uri="{FF2B5EF4-FFF2-40B4-BE49-F238E27FC236}">
                <a16:creationId xmlns:a16="http://schemas.microsoft.com/office/drawing/2014/main" id="{42280AB2-77A5-4CB7-AF7D-1795CA8DC7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2728167"/>
            <a:ext cx="2115455" cy="206545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898648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2181EB-46CE-754B-B9CF-73184B96B3E1}"/>
              </a:ext>
            </a:extLst>
          </p:cNvPr>
          <p:cNvSpPr txBox="1"/>
          <p:nvPr/>
        </p:nvSpPr>
        <p:spPr>
          <a:xfrm>
            <a:off x="391378" y="320675"/>
            <a:ext cx="11407487"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600" kern="1200" dirty="0">
                <a:solidFill>
                  <a:schemeClr val="tx1"/>
                </a:solidFill>
                <a:latin typeface="+mj-lt"/>
                <a:ea typeface="+mj-ea"/>
                <a:cs typeface="+mj-cs"/>
              </a:rPr>
              <a:t>A Focus on Easy to Implement Actionable Items</a:t>
            </a:r>
          </a:p>
        </p:txBody>
      </p:sp>
      <p:graphicFrame>
        <p:nvGraphicFramePr>
          <p:cNvPr id="67" name="Content Placeholder 2">
            <a:extLst>
              <a:ext uri="{FF2B5EF4-FFF2-40B4-BE49-F238E27FC236}">
                <a16:creationId xmlns:a16="http://schemas.microsoft.com/office/drawing/2014/main" id="{16A5D504-75E1-4FBA-B99B-F9BEFF64F246}"/>
              </a:ext>
            </a:extLst>
          </p:cNvPr>
          <p:cNvGraphicFramePr/>
          <p:nvPr>
            <p:extLst>
              <p:ext uri="{D42A27DB-BD31-4B8C-83A1-F6EECF244321}">
                <p14:modId xmlns:p14="http://schemas.microsoft.com/office/powerpoint/2010/main" val="3809181887"/>
              </p:ext>
            </p:extLst>
          </p:nvPr>
        </p:nvGraphicFramePr>
        <p:xfrm>
          <a:off x="391379" y="1825625"/>
          <a:ext cx="1140748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3544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7" name="Rectangle 46">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Shape 54">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Rectangle 56">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C2E352-AA90-3E4A-ABB7-69C5464054FB}"/>
              </a:ext>
            </a:extLst>
          </p:cNvPr>
          <p:cNvSpPr>
            <a:spLocks noGrp="1"/>
          </p:cNvSpPr>
          <p:nvPr>
            <p:ph type="title"/>
          </p:nvPr>
        </p:nvSpPr>
        <p:spPr>
          <a:xfrm>
            <a:off x="466722" y="586855"/>
            <a:ext cx="3201366" cy="3387497"/>
          </a:xfrm>
        </p:spPr>
        <p:txBody>
          <a:bodyPr anchor="b">
            <a:normAutofit/>
          </a:bodyPr>
          <a:lstStyle/>
          <a:p>
            <a:pPr algn="r"/>
            <a:r>
              <a:rPr lang="en-US" sz="2500" b="1" i="1">
                <a:solidFill>
                  <a:srgbClr val="FFFFFF"/>
                </a:solidFill>
              </a:rPr>
              <a:t>Develop </a:t>
            </a:r>
            <a:r>
              <a:rPr lang="en-US" sz="2500" i="1">
                <a:solidFill>
                  <a:srgbClr val="FFFFFF"/>
                </a:solidFill>
              </a:rPr>
              <a:t>long-term plans </a:t>
            </a:r>
            <a:r>
              <a:rPr lang="en-US" sz="2500" b="1" i="1">
                <a:solidFill>
                  <a:srgbClr val="FFFFFF"/>
                </a:solidFill>
              </a:rPr>
              <a:t>to evaluate how women, people of color and other groups at the intersections of multiple oppressions are disproportionately impacted by COVID. </a:t>
            </a:r>
            <a:endParaRPr lang="en-US" sz="2500">
              <a:solidFill>
                <a:srgbClr val="FFFFFF"/>
              </a:solidFill>
            </a:endParaRPr>
          </a:p>
        </p:txBody>
      </p:sp>
      <p:sp>
        <p:nvSpPr>
          <p:cNvPr id="3" name="Content Placeholder 2">
            <a:extLst>
              <a:ext uri="{FF2B5EF4-FFF2-40B4-BE49-F238E27FC236}">
                <a16:creationId xmlns:a16="http://schemas.microsoft.com/office/drawing/2014/main" id="{3714693E-A8F0-CD45-AC42-F15B406D7483}"/>
              </a:ext>
            </a:extLst>
          </p:cNvPr>
          <p:cNvSpPr>
            <a:spLocks noGrp="1"/>
          </p:cNvSpPr>
          <p:nvPr>
            <p:ph idx="1"/>
          </p:nvPr>
        </p:nvSpPr>
        <p:spPr>
          <a:xfrm>
            <a:off x="4810259" y="649480"/>
            <a:ext cx="6555347" cy="5546047"/>
          </a:xfrm>
        </p:spPr>
        <p:txBody>
          <a:bodyPr anchor="ctr">
            <a:normAutofit/>
          </a:bodyPr>
          <a:lstStyle/>
          <a:p>
            <a:pPr marL="0" indent="0">
              <a:buNone/>
            </a:pPr>
            <a:endParaRPr lang="en-US" sz="2000"/>
          </a:p>
          <a:p>
            <a:r>
              <a:rPr lang="en-US" sz="2000"/>
              <a:t>Distribute a campus climate survey relating to caregiving, including concerns about equity, with specific attention to intersections of race, class and income, sexuality, and dis/ability. </a:t>
            </a:r>
          </a:p>
          <a:p>
            <a:r>
              <a:rPr lang="en-US" sz="2000"/>
              <a:t>Each campus should implement a strategic action plan that includes metrics to address faculty research and productivity under COVID (based on data from campus climate survey).</a:t>
            </a:r>
          </a:p>
          <a:p>
            <a:r>
              <a:rPr lang="en-US" sz="2000" b="1"/>
              <a:t>This planning should involve feedback from diverse members of the campus community who are trained in the areas of equity and institutional commitments to diversity, equity, and inclusion.</a:t>
            </a:r>
            <a:r>
              <a:rPr lang="en-US" sz="2000"/>
              <a:t>  </a:t>
            </a:r>
          </a:p>
          <a:p>
            <a:pPr lvl="0"/>
            <a:r>
              <a:rPr lang="en-US" sz="2000"/>
              <a:t>Investigate other long-term sustainability plans to support caregivers.  </a:t>
            </a:r>
          </a:p>
          <a:p>
            <a:pPr marL="0" indent="0">
              <a:buNone/>
            </a:pPr>
            <a:endParaRPr lang="en-US" sz="2000"/>
          </a:p>
          <a:p>
            <a:endParaRPr lang="en-US" sz="2000"/>
          </a:p>
          <a:p>
            <a:endParaRPr lang="en-US" sz="2000"/>
          </a:p>
        </p:txBody>
      </p:sp>
    </p:spTree>
    <p:extLst>
      <p:ext uri="{BB962C8B-B14F-4D97-AF65-F5344CB8AC3E}">
        <p14:creationId xmlns:p14="http://schemas.microsoft.com/office/powerpoint/2010/main" val="1044351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CDA1A2E9-63FE-408D-A803-8E306ECAB4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8994357" cy="4343400"/>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94F0994-7694-444B-83BF-A2F6458C0066}"/>
              </a:ext>
            </a:extLst>
          </p:cNvPr>
          <p:cNvSpPr>
            <a:spLocks noGrp="1"/>
          </p:cNvSpPr>
          <p:nvPr>
            <p:ph type="title"/>
          </p:nvPr>
        </p:nvSpPr>
        <p:spPr>
          <a:xfrm>
            <a:off x="1100669" y="1031353"/>
            <a:ext cx="7736255" cy="3181135"/>
          </a:xfrm>
        </p:spPr>
        <p:txBody>
          <a:bodyPr vert="horz" lIns="91440" tIns="45720" rIns="91440" bIns="45720" rtlCol="0" anchor="ctr">
            <a:normAutofit/>
          </a:bodyPr>
          <a:lstStyle/>
          <a:p>
            <a:r>
              <a:rPr lang="en-US" sz="6600" kern="1200">
                <a:solidFill>
                  <a:srgbClr val="FFFFFF"/>
                </a:solidFill>
                <a:latin typeface="+mj-lt"/>
                <a:ea typeface="+mj-ea"/>
                <a:cs typeface="+mj-cs"/>
              </a:rPr>
              <a:t>Fall 2020 Progress Report</a:t>
            </a:r>
          </a:p>
        </p:txBody>
      </p:sp>
      <p:sp>
        <p:nvSpPr>
          <p:cNvPr id="32" name="Rectangle 31">
            <a:extLst>
              <a:ext uri="{FF2B5EF4-FFF2-40B4-BE49-F238E27FC236}">
                <a16:creationId xmlns:a16="http://schemas.microsoft.com/office/drawing/2014/main" id="{1A882A9F-F4E9-4E23-8F0B-20B5DF42EA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0221"/>
            <a:ext cx="2115455" cy="2102827"/>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4" name="Rectangle 33">
            <a:extLst>
              <a:ext uri="{FF2B5EF4-FFF2-40B4-BE49-F238E27FC236}">
                <a16:creationId xmlns:a16="http://schemas.microsoft.com/office/drawing/2014/main" id="{FBE9F90C-C163-435B-9A68-D15C92D1CF2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9" y="4932939"/>
            <a:ext cx="11277601" cy="146614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6" name="Rectangle 35">
            <a:extLst>
              <a:ext uri="{FF2B5EF4-FFF2-40B4-BE49-F238E27FC236}">
                <a16:creationId xmlns:a16="http://schemas.microsoft.com/office/drawing/2014/main" id="{42280AB2-77A5-4CB7-AF7D-1795CA8DC7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2728167"/>
            <a:ext cx="2115455" cy="206545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2347455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FB438E-97AB-CD44-B1E0-02E0E71BC10F}"/>
              </a:ext>
            </a:extLst>
          </p:cNvPr>
          <p:cNvSpPr>
            <a:spLocks noGrp="1"/>
          </p:cNvSpPr>
          <p:nvPr>
            <p:ph type="title"/>
          </p:nvPr>
        </p:nvSpPr>
        <p:spPr>
          <a:xfrm>
            <a:off x="1371599" y="294538"/>
            <a:ext cx="9895951" cy="1033669"/>
          </a:xfrm>
        </p:spPr>
        <p:txBody>
          <a:bodyPr>
            <a:normAutofit/>
          </a:bodyPr>
          <a:lstStyle/>
          <a:p>
            <a:r>
              <a:rPr lang="en-US" sz="3400">
                <a:solidFill>
                  <a:srgbClr val="FFFFFF"/>
                </a:solidFill>
              </a:rPr>
              <a:t>Examples of Caregiving Support across the UW System</a:t>
            </a:r>
          </a:p>
        </p:txBody>
      </p:sp>
      <p:sp>
        <p:nvSpPr>
          <p:cNvPr id="3" name="Content Placeholder 2">
            <a:extLst>
              <a:ext uri="{FF2B5EF4-FFF2-40B4-BE49-F238E27FC236}">
                <a16:creationId xmlns:a16="http://schemas.microsoft.com/office/drawing/2014/main" id="{2BE59809-70C1-7B42-A594-D46C0C717522}"/>
              </a:ext>
            </a:extLst>
          </p:cNvPr>
          <p:cNvSpPr>
            <a:spLocks noGrp="1"/>
          </p:cNvSpPr>
          <p:nvPr>
            <p:ph idx="1"/>
          </p:nvPr>
        </p:nvSpPr>
        <p:spPr>
          <a:xfrm>
            <a:off x="1371599" y="2318197"/>
            <a:ext cx="9724031" cy="3683358"/>
          </a:xfrm>
        </p:spPr>
        <p:txBody>
          <a:bodyPr anchor="ctr">
            <a:normAutofit/>
          </a:bodyPr>
          <a:lstStyle/>
          <a:p>
            <a:r>
              <a:rPr lang="en-US" sz="1900"/>
              <a:t>UW-Madison, UW-Stevens Point, UW-Green Bay, and UW-LaCrosse all released communications dedicated specifically to caregiving which circulated to all members of the campus community.  Other campuses, such as UW-Oshkosh, released communications at the college or department level.  </a:t>
            </a:r>
          </a:p>
          <a:p>
            <a:r>
              <a:rPr lang="en-US" sz="1900"/>
              <a:t>Task force members also received invitations to present our recommendations to campus leadership teams and the Chancellor’s cabinet on six campuses.  </a:t>
            </a:r>
          </a:p>
          <a:p>
            <a:r>
              <a:rPr lang="en-US" sz="1900"/>
              <a:t>Task force members have hosted forums, pedagogical workshops, and STEM-related talks delving into caregiving on several campuses. Other task force members have </a:t>
            </a:r>
            <a:r>
              <a:rPr lang="en-US" sz="1900" u="sng">
                <a:hlinkClick r:id="rId2"/>
              </a:rPr>
              <a:t>published on this topic</a:t>
            </a:r>
            <a:r>
              <a:rPr lang="en-US" sz="1900"/>
              <a:t>.  </a:t>
            </a:r>
          </a:p>
          <a:p>
            <a:r>
              <a:rPr lang="en-US" sz="1900"/>
              <a:t>UW-Madison has worked closely with the task force to create supervisor and employee documents on caregiving, a central location for resources, and a training module specific to leave.  </a:t>
            </a:r>
          </a:p>
        </p:txBody>
      </p:sp>
    </p:spTree>
    <p:extLst>
      <p:ext uri="{BB962C8B-B14F-4D97-AF65-F5344CB8AC3E}">
        <p14:creationId xmlns:p14="http://schemas.microsoft.com/office/powerpoint/2010/main" val="2316488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8719C9C-A893-6E42-B2BA-EB39A7D7614B}"/>
              </a:ext>
            </a:extLst>
          </p:cNvPr>
          <p:cNvSpPr>
            <a:spLocks noGrp="1"/>
          </p:cNvSpPr>
          <p:nvPr>
            <p:ph idx="1"/>
          </p:nvPr>
        </p:nvSpPr>
        <p:spPr>
          <a:xfrm>
            <a:off x="1371599" y="2318197"/>
            <a:ext cx="9724031" cy="3683358"/>
          </a:xfrm>
        </p:spPr>
        <p:txBody>
          <a:bodyPr anchor="ctr">
            <a:normAutofit/>
          </a:bodyPr>
          <a:lstStyle/>
          <a:p>
            <a:r>
              <a:rPr lang="en-US" sz="2000"/>
              <a:t>Many campuses have also adopted this </a:t>
            </a:r>
            <a:r>
              <a:rPr lang="en-US" sz="2000" u="sng">
                <a:hlinkClick r:id="rId2" tooltip="https://wisc.us19.list-manage.com/track/click?u=ab541dcda3eca3792ef9b3ae7&amp;id=1a835a44e9&amp;e=9237bd9d0b"/>
              </a:rPr>
              <a:t>syllabi statement</a:t>
            </a:r>
            <a:r>
              <a:rPr lang="en-US" sz="2000"/>
              <a:t> for student caregivers and offered statements on caregiving in large meetings.  </a:t>
            </a:r>
          </a:p>
          <a:p>
            <a:r>
              <a:rPr lang="en-US" sz="2000"/>
              <a:t>UW-Stout is launching a caregiving task force on its campus</a:t>
            </a:r>
          </a:p>
          <a:p>
            <a:r>
              <a:rPr lang="en-US" sz="2000"/>
              <a:t>UW-Green Bay and UW-Madison have specific childcare committees</a:t>
            </a:r>
          </a:p>
          <a:p>
            <a:r>
              <a:rPr lang="en-US" sz="2000"/>
              <a:t>Several campuses are offering an extension on spring tenure-stoppage polices, a suspension of student evaluations, and/or COVID statements for review files</a:t>
            </a:r>
          </a:p>
          <a:p>
            <a:r>
              <a:rPr lang="en-US" sz="2000"/>
              <a:t>Other innovations include 50% work positions, online tutoring for children, childcare sourcing support from career services, grants for student caregivers, caregiving syllabi statements, and a reallocation of sick leave for virtual schooling</a:t>
            </a:r>
          </a:p>
          <a:p>
            <a:pPr marL="0" indent="0">
              <a:buNone/>
            </a:pPr>
            <a:endParaRPr lang="en-US" sz="2000"/>
          </a:p>
        </p:txBody>
      </p:sp>
    </p:spTree>
    <p:extLst>
      <p:ext uri="{BB962C8B-B14F-4D97-AF65-F5344CB8AC3E}">
        <p14:creationId xmlns:p14="http://schemas.microsoft.com/office/powerpoint/2010/main" val="1628534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775CD93-9DF2-48CB-9F57-1BCA9A46C7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DC846DB-BEDB-F847-A8E0-E9D9464425BB}"/>
              </a:ext>
            </a:extLst>
          </p:cNvPr>
          <p:cNvSpPr>
            <a:spLocks noGrp="1"/>
          </p:cNvSpPr>
          <p:nvPr>
            <p:ph type="title"/>
          </p:nvPr>
        </p:nvSpPr>
        <p:spPr>
          <a:xfrm>
            <a:off x="731520" y="731520"/>
            <a:ext cx="6089904" cy="1426464"/>
          </a:xfrm>
        </p:spPr>
        <p:txBody>
          <a:bodyPr>
            <a:normAutofit/>
          </a:bodyPr>
          <a:lstStyle/>
          <a:p>
            <a:r>
              <a:rPr lang="en-US">
                <a:solidFill>
                  <a:srgbClr val="FFFFFF"/>
                </a:solidFill>
              </a:rPr>
              <a:t>Next Steps</a:t>
            </a:r>
          </a:p>
        </p:txBody>
      </p:sp>
      <p:sp>
        <p:nvSpPr>
          <p:cNvPr id="76" name="Rectangle 75">
            <a:extLst>
              <a:ext uri="{FF2B5EF4-FFF2-40B4-BE49-F238E27FC236}">
                <a16:creationId xmlns:a16="http://schemas.microsoft.com/office/drawing/2014/main" id="{6166C6D1-23AC-49C4-BA07-238E4E9F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8" name="Rectangle 77">
            <a:extLst>
              <a:ext uri="{FF2B5EF4-FFF2-40B4-BE49-F238E27FC236}">
                <a16:creationId xmlns:a16="http://schemas.microsoft.com/office/drawing/2014/main" id="{E186B68C-84BC-4A6E-99D1-EE87483C13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0" name="Rectangle 79">
            <a:extLst>
              <a:ext uri="{FF2B5EF4-FFF2-40B4-BE49-F238E27FC236}">
                <a16:creationId xmlns:a16="http://schemas.microsoft.com/office/drawing/2014/main" id="{1C091803-41C2-48E0-9228-5148460C74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19580E-C50A-724B-89E0-9B8FA9DC02F2}"/>
              </a:ext>
            </a:extLst>
          </p:cNvPr>
          <p:cNvSpPr>
            <a:spLocks noGrp="1"/>
          </p:cNvSpPr>
          <p:nvPr>
            <p:ph idx="1"/>
          </p:nvPr>
        </p:nvSpPr>
        <p:spPr>
          <a:xfrm>
            <a:off x="789456" y="2798385"/>
            <a:ext cx="10597729" cy="3283260"/>
          </a:xfrm>
        </p:spPr>
        <p:txBody>
          <a:bodyPr anchor="ctr">
            <a:normAutofit/>
          </a:bodyPr>
          <a:lstStyle/>
          <a:p>
            <a:r>
              <a:rPr lang="en-US" sz="2100"/>
              <a:t>Despite the local impacts of school closures and a broad and extremely visible national conversations, caregiving is a topic that needs broader and more sustained conversations on all UW System campuses. </a:t>
            </a:r>
          </a:p>
          <a:p>
            <a:r>
              <a:rPr lang="en-US" sz="2100"/>
              <a:t>This is a complicated issue which will require a variety of short and long-term solutions to fully assess and address the impacts experienced by faculty, staff, and students who have delayed research, professional development opportunities, publication, and career advancement opportunities due to caregiving responsibilities. </a:t>
            </a:r>
          </a:p>
          <a:p>
            <a:pPr marL="0" indent="0">
              <a:buNone/>
            </a:pPr>
            <a:r>
              <a:rPr lang="en-US" sz="2100"/>
              <a:t/>
            </a:r>
            <a:br>
              <a:rPr lang="en-US" sz="2100"/>
            </a:br>
            <a:endParaRPr lang="en-US" sz="2100"/>
          </a:p>
        </p:txBody>
      </p:sp>
    </p:spTree>
    <p:extLst>
      <p:ext uri="{BB962C8B-B14F-4D97-AF65-F5344CB8AC3E}">
        <p14:creationId xmlns:p14="http://schemas.microsoft.com/office/powerpoint/2010/main" val="2089947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55A2079-FA98-4876-80F0-72364A7D2E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FA222E3-AEA4-44F9-B1A9-BEC52B4CC968}"/>
              </a:ext>
            </a:extLst>
          </p:cNvPr>
          <p:cNvGraphicFramePr>
            <a:graphicFrameLocks noGrp="1"/>
          </p:cNvGraphicFramePr>
          <p:nvPr>
            <p:ph idx="1"/>
            <p:extLst>
              <p:ext uri="{D42A27DB-BD31-4B8C-83A1-F6EECF244321}">
                <p14:modId xmlns:p14="http://schemas.microsoft.com/office/powerpoint/2010/main" val="3916363625"/>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52702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1077</Words>
  <Application>Microsoft Office PowerPoint</Application>
  <PresentationFormat>Widescreen</PresentationFormat>
  <Paragraphs>51</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Caregiving and Covid-19 Task Force</vt:lpstr>
      <vt:lpstr>June 2020 Caregiving Statement released by the Women’s and Gender studies Consortium</vt:lpstr>
      <vt:lpstr>The pandemic highlights existing privilege and magnifies existing pockets of inequality </vt:lpstr>
      <vt:lpstr>The pandemic amplifies KNOWN barriers to career advancement for women and other marginalized groups </vt:lpstr>
      <vt:lpstr>Recommendations Offered by the Task Force in Fall of 2020  </vt:lpstr>
      <vt:lpstr>PowerPoint Presentation</vt:lpstr>
      <vt:lpstr>Develop long-term plans to evaluate how women, people of color and other groups at the intersections of multiple oppressions are disproportionately impacted by COVID. </vt:lpstr>
      <vt:lpstr>Fall 2020 Progress Report</vt:lpstr>
      <vt:lpstr>Examples of Caregiving Support across the UW System</vt:lpstr>
      <vt:lpstr>PowerPoint Presentation</vt:lpstr>
      <vt:lpstr>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Caregiving and Covid-19 Task Force</dc:title>
  <dc:creator>STEPHANIE R RYTILAHTI</dc:creator>
  <cp:lastModifiedBy>ELIZABETH A MORRIS</cp:lastModifiedBy>
  <cp:revision>1</cp:revision>
  <dcterms:created xsi:type="dcterms:W3CDTF">2021-01-10T20:44:04Z</dcterms:created>
  <dcterms:modified xsi:type="dcterms:W3CDTF">2021-01-11T23:05:38Z</dcterms:modified>
</cp:coreProperties>
</file>